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87" r:id="rId5"/>
    <p:sldId id="259" r:id="rId6"/>
    <p:sldId id="281" r:id="rId7"/>
    <p:sldId id="261" r:id="rId8"/>
    <p:sldId id="283" r:id="rId9"/>
    <p:sldId id="262" r:id="rId10"/>
    <p:sldId id="285" r:id="rId11"/>
    <p:sldId id="286" r:id="rId12"/>
    <p:sldId id="266" r:id="rId13"/>
    <p:sldId id="288" r:id="rId14"/>
    <p:sldId id="289" r:id="rId15"/>
    <p:sldId id="268" r:id="rId16"/>
    <p:sldId id="269" r:id="rId17"/>
    <p:sldId id="271" r:id="rId18"/>
    <p:sldId id="272" r:id="rId19"/>
    <p:sldId id="274" r:id="rId20"/>
    <p:sldId id="275" r:id="rId21"/>
    <p:sldId id="276" r:id="rId22"/>
    <p:sldId id="277" r:id="rId23"/>
    <p:sldId id="27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9" autoAdjust="0"/>
    <p:restoredTop sz="94660"/>
  </p:normalViewPr>
  <p:slideViewPr>
    <p:cSldViewPr>
      <p:cViewPr>
        <p:scale>
          <a:sx n="81" d="100"/>
          <a:sy n="81" d="100"/>
        </p:scale>
        <p:origin x="-7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CF5918-90BB-4505-9D80-CEA2617A8F4A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D12064-A790-48C5-A4A1-9BDADC623FE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C5234-FA01-4781-9DCC-5DD750936E38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736F5-4F44-4715-A8BD-7EB5D56369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C5234-FA01-4781-9DCC-5DD750936E38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736F5-4F44-4715-A8BD-7EB5D56369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C5234-FA01-4781-9DCC-5DD750936E38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736F5-4F44-4715-A8BD-7EB5D56369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C5234-FA01-4781-9DCC-5DD750936E38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736F5-4F44-4715-A8BD-7EB5D56369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C5234-FA01-4781-9DCC-5DD750936E38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736F5-4F44-4715-A8BD-7EB5D56369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C5234-FA01-4781-9DCC-5DD750936E38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736F5-4F44-4715-A8BD-7EB5D56369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C5234-FA01-4781-9DCC-5DD750936E38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736F5-4F44-4715-A8BD-7EB5D56369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C5234-FA01-4781-9DCC-5DD750936E38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736F5-4F44-4715-A8BD-7EB5D56369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C5234-FA01-4781-9DCC-5DD750936E38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736F5-4F44-4715-A8BD-7EB5D56369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C5234-FA01-4781-9DCC-5DD750936E38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736F5-4F44-4715-A8BD-7EB5D56369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C5234-FA01-4781-9DCC-5DD750936E38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736F5-4F44-4715-A8BD-7EB5D56369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alphaModFix amt="61000"/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2C5234-FA01-4781-9DCC-5DD750936E38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1736F5-4F44-4715-A8BD-7EB5D563694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Relationship Id="rId9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gif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7" Type="http://schemas.openxmlformats.org/officeDocument/2006/relationships/image" Target="../media/image59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104763745_13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79512" y="3068960"/>
            <a:ext cx="5001791" cy="353488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980728"/>
            <a:ext cx="7848872" cy="240369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Создание музыкальной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предметно-развивающей среды </a:t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 группах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детского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сада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36096" y="3861048"/>
            <a:ext cx="3272408" cy="792088"/>
          </a:xfrm>
        </p:spPr>
        <p:txBody>
          <a:bodyPr>
            <a:noAutofit/>
          </a:bodyPr>
          <a:lstStyle/>
          <a:p>
            <a:r>
              <a:rPr lang="ru-RU" sz="2000" i="1" dirty="0" smtClean="0">
                <a:solidFill>
                  <a:schemeClr val="tx1"/>
                </a:solidFill>
              </a:rPr>
              <a:t>консультация </a:t>
            </a:r>
          </a:p>
          <a:p>
            <a:r>
              <a:rPr lang="ru-RU" sz="2000" i="1" dirty="0" smtClean="0">
                <a:solidFill>
                  <a:schemeClr val="tx1"/>
                </a:solidFill>
              </a:rPr>
              <a:t>для воспитателей</a:t>
            </a: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endParaRPr lang="ru-RU" sz="2000" dirty="0" smtClean="0">
              <a:solidFill>
                <a:schemeClr val="tx1"/>
              </a:solidFill>
            </a:endParaRPr>
          </a:p>
          <a:p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043608" y="116632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Муниципальное бюджетное дошкольное учреждение </a:t>
            </a:r>
          </a:p>
          <a:p>
            <a:pPr algn="ctr"/>
            <a:r>
              <a:rPr lang="ru-RU" b="1" dirty="0" smtClean="0"/>
              <a:t>«Детский сад № </a:t>
            </a:r>
            <a:r>
              <a:rPr lang="en-US" b="1" dirty="0" smtClean="0"/>
              <a:t>3</a:t>
            </a:r>
            <a:r>
              <a:rPr lang="ru-RU" b="1" dirty="0" smtClean="0"/>
              <a:t>8</a:t>
            </a:r>
            <a:r>
              <a:rPr lang="ru-RU" b="1" dirty="0" smtClean="0"/>
              <a:t>»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724128" y="5517232"/>
            <a:ext cx="3419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Работу подготовила: </a:t>
            </a:r>
          </a:p>
          <a:p>
            <a:r>
              <a:rPr lang="ru-RU" sz="1600" b="1" dirty="0" smtClean="0"/>
              <a:t>музыкальный руководитель </a:t>
            </a:r>
            <a:r>
              <a:rPr lang="en-US" sz="1600" b="1" dirty="0" smtClean="0"/>
              <a:t>C</a:t>
            </a:r>
            <a:r>
              <a:rPr lang="ru-RU" sz="1600" b="1" dirty="0" err="1" smtClean="0"/>
              <a:t>околова</a:t>
            </a:r>
            <a:r>
              <a:rPr lang="ru-RU" sz="1600" b="1" dirty="0" smtClean="0"/>
              <a:t> Наталья Владимировна</a:t>
            </a:r>
            <a:endParaRPr lang="ru-RU" sz="1600" b="1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51520" y="260648"/>
            <a:ext cx="1790119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2339752" y="260648"/>
            <a:ext cx="6372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smtClean="0"/>
              <a:t>Обычно на стенах музыкального уголка вывешивают стенды. </a:t>
            </a:r>
          </a:p>
          <a:p>
            <a:pPr lvl="0"/>
            <a:r>
              <a:rPr lang="ru-RU" sz="2400" dirty="0" smtClean="0"/>
              <a:t>На них закрепляются: </a:t>
            </a:r>
          </a:p>
          <a:p>
            <a:pPr lvl="0" indent="268288">
              <a:buFont typeface="Wingdings" pitchFamily="2" charset="2"/>
              <a:buChar char="§"/>
            </a:pPr>
            <a:r>
              <a:rPr lang="ru-RU" sz="2400" dirty="0" smtClean="0"/>
              <a:t>фотографии детских выступлений,</a:t>
            </a:r>
          </a:p>
          <a:p>
            <a:pPr lvl="0" indent="268288">
              <a:buFont typeface="Wingdings" pitchFamily="2" charset="2"/>
              <a:buChar char="§"/>
            </a:pPr>
            <a:r>
              <a:rPr lang="ru-RU" sz="2400" dirty="0" smtClean="0"/>
              <a:t>портреты композиторов, </a:t>
            </a:r>
          </a:p>
          <a:p>
            <a:pPr lvl="0" indent="268288">
              <a:buFont typeface="Wingdings" pitchFamily="2" charset="2"/>
              <a:buChar char="§"/>
            </a:pPr>
            <a:r>
              <a:rPr lang="ru-RU" sz="2400" dirty="0" smtClean="0"/>
              <a:t>красочные плакаты, </a:t>
            </a:r>
          </a:p>
          <a:p>
            <a:pPr lvl="0" indent="268288">
              <a:buFont typeface="Wingdings" pitchFamily="2" charset="2"/>
              <a:buChar char="§"/>
            </a:pPr>
            <a:r>
              <a:rPr lang="ru-RU" sz="2400" dirty="0" smtClean="0"/>
              <a:t>картинки с музыкальными инструментами.</a:t>
            </a:r>
          </a:p>
        </p:txBody>
      </p:sp>
      <p:pic>
        <p:nvPicPr>
          <p:cNvPr id="12" name="Рисунок 11" descr="Toy-Accordion_l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251520" y="4509120"/>
            <a:ext cx="2471351" cy="1728192"/>
          </a:xfrm>
          <a:prstGeom prst="rect">
            <a:avLst/>
          </a:prstGeom>
        </p:spPr>
      </p:pic>
      <p:pic>
        <p:nvPicPr>
          <p:cNvPr id="13" name="Рисунок 12" descr="1304443717_195354921_1---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5576" y="2636912"/>
            <a:ext cx="1714500" cy="1800225"/>
          </a:xfrm>
          <a:prstGeom prst="rect">
            <a:avLst/>
          </a:prstGeom>
        </p:spPr>
      </p:pic>
      <p:pic>
        <p:nvPicPr>
          <p:cNvPr id="15" name="Рисунок 14" descr="image045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7308304" y="3284984"/>
            <a:ext cx="1596035" cy="3284984"/>
          </a:xfrm>
          <a:prstGeom prst="rect">
            <a:avLst/>
          </a:prstGeom>
        </p:spPr>
      </p:pic>
      <p:pic>
        <p:nvPicPr>
          <p:cNvPr id="16" name="Рисунок 15" descr="img36.jpg"/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99792" y="3068960"/>
            <a:ext cx="4752528" cy="3564396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50a58d4644f92af025850301c1e42386.jpg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-578909" y="0"/>
            <a:ext cx="9722909" cy="68580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9512" y="1772816"/>
            <a:ext cx="871296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Оборудование музыкального уголка разделяют на два уровня: </a:t>
            </a:r>
          </a:p>
          <a:p>
            <a:pPr algn="ctr"/>
            <a:r>
              <a:rPr lang="ru-RU" sz="2400" b="1" dirty="0" smtClean="0"/>
              <a:t>для воспитателя и для детей </a:t>
            </a:r>
          </a:p>
          <a:p>
            <a:pPr indent="268288">
              <a:buFont typeface="Wingdings" pitchFamily="2" charset="2"/>
              <a:buChar char="§"/>
            </a:pPr>
            <a:r>
              <a:rPr lang="ru-RU" sz="2400" b="1" dirty="0" smtClean="0"/>
              <a:t>На верхнюю полку </a:t>
            </a:r>
            <a:r>
              <a:rPr lang="ru-RU" sz="2400" dirty="0" smtClean="0"/>
              <a:t>помещают инструменты, которые используются детьми </a:t>
            </a:r>
            <a:r>
              <a:rPr lang="ru-RU" sz="2400" dirty="0" err="1" smtClean="0"/>
              <a:t>дозированно</a:t>
            </a:r>
            <a:r>
              <a:rPr lang="ru-RU" sz="2400" dirty="0" smtClean="0"/>
              <a:t> (например, металлофон), и те, с которыми дети могут заниматься только под контролем воспитателя, в соответствии с санитарно - эпидемиологическими нормами ДОУ</a:t>
            </a:r>
          </a:p>
          <a:p>
            <a:pPr indent="268288">
              <a:buFont typeface="Wingdings" pitchFamily="2" charset="2"/>
              <a:buChar char="§"/>
            </a:pPr>
            <a:r>
              <a:rPr lang="ru-RU" sz="2400" b="1" dirty="0" smtClean="0"/>
              <a:t>На нижней полке </a:t>
            </a:r>
            <a:r>
              <a:rPr lang="ru-RU" sz="2400" dirty="0" smtClean="0"/>
              <a:t>- барабаны, ложки, треугольники, маракасы. Необходимо уделять особое внимание качеству звучания музыкальных инструментов. Они должны быть хорошо настроены и издавать знакомые детям звуки. Не забывайте, что некачественное звучание калечит и засоряет слуховой опыт ребёнка!</a:t>
            </a:r>
          </a:p>
        </p:txBody>
      </p:sp>
      <p:pic>
        <p:nvPicPr>
          <p:cNvPr id="6" name="Рисунок 5" descr="99f8f.pn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5536" y="0"/>
            <a:ext cx="8136904" cy="1916832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188640"/>
            <a:ext cx="878497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МЛАДШИЕ ГРУППЫ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 smtClean="0"/>
              <a:t>Ванька – </a:t>
            </a:r>
            <a:r>
              <a:rPr lang="ru-RU" sz="1400" dirty="0" err="1" smtClean="0"/>
              <a:t>встанька</a:t>
            </a:r>
            <a:endParaRPr lang="ru-RU" sz="1400" dirty="0" smtClean="0"/>
          </a:p>
          <a:p>
            <a:pPr marL="342900" indent="-342900">
              <a:buFont typeface="+mj-lt"/>
              <a:buAutoNum type="arabicPeriod"/>
            </a:pPr>
            <a:r>
              <a:rPr lang="ru-RU" sz="1400" dirty="0" smtClean="0"/>
              <a:t>Музыкальные «поющие» или «танцующие» игрушки (петушок, котик, зайка и т. д.)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 smtClean="0"/>
              <a:t>Музыкальные инструменты с фиксированным звуком — органчики, шарманки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 smtClean="0"/>
              <a:t>Шумовые инструменты: погремушки, колокольчики, бубен, барабан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 err="1" smtClean="0"/>
              <a:t>Неозвученные</a:t>
            </a:r>
            <a:r>
              <a:rPr lang="ru-RU" sz="1400" dirty="0" smtClean="0"/>
              <a:t> бутафорские музыкальные инструментов (гармошки, дудочки, балалайки и т. д.)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 smtClean="0"/>
              <a:t>Атрибуты к музыкальным подвижным играм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 smtClean="0"/>
              <a:t>Флажки, султанчики, платочки, яркие ленточки с колечками, погремушки, осенние листочки, снежинки для детского танцевального творчества (пополняется по необходимости)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 smtClean="0"/>
              <a:t>Ширма настольная с перчаточными игрушками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 smtClean="0"/>
              <a:t>Магнитофон и набор программных аудиозаписей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 smtClean="0"/>
              <a:t>Музыкальные картинки к песням, которые могут быть выполнены на кубе, в виде альбома или отдельные красочные иллюстрации.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3140968"/>
            <a:ext cx="896448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СРЕДНЯЯ ГРУППА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 smtClean="0"/>
              <a:t>Целесообразно пособия, атрибуты и музыкальные инструменты оставить </a:t>
            </a:r>
          </a:p>
          <a:p>
            <a:pPr marL="342900" indent="-342900"/>
            <a:r>
              <a:rPr lang="ru-RU" sz="1400" dirty="0" smtClean="0"/>
              <a:t>         с младшей группы и добавить:</a:t>
            </a:r>
          </a:p>
          <a:p>
            <a:pPr marL="342900" indent="-342900">
              <a:buFont typeface="+mj-lt"/>
              <a:buAutoNum type="arabicPeriod" startAt="2"/>
            </a:pPr>
            <a:r>
              <a:rPr lang="ru-RU" sz="1400" dirty="0" smtClean="0"/>
              <a:t>Металлофон</a:t>
            </a:r>
          </a:p>
          <a:p>
            <a:pPr marL="342900" indent="-342900">
              <a:buFont typeface="+mj-lt"/>
              <a:buAutoNum type="arabicPeriod" startAt="2"/>
            </a:pPr>
            <a:r>
              <a:rPr lang="ru-RU" sz="1400" dirty="0" smtClean="0"/>
              <a:t>Шумовые инструменты для детского оркестра</a:t>
            </a:r>
          </a:p>
          <a:p>
            <a:pPr marL="342900" indent="-342900">
              <a:buFont typeface="+mj-lt"/>
              <a:buAutoNum type="arabicPeriod" startAt="2"/>
            </a:pPr>
            <a:r>
              <a:rPr lang="ru-RU" sz="1400" dirty="0" smtClean="0"/>
              <a:t>Книжки «Наши песни» (каждая книжка иллюстрирует знакомую детям песню)</a:t>
            </a:r>
          </a:p>
          <a:p>
            <a:pPr marL="342900" indent="-342900">
              <a:buFont typeface="+mj-lt"/>
              <a:buAutoNum type="arabicPeriod" startAt="2"/>
            </a:pPr>
            <a:r>
              <a:rPr lang="ru-RU" sz="1400" dirty="0" err="1" smtClean="0"/>
              <a:t>Фланелеграф</a:t>
            </a:r>
            <a:r>
              <a:rPr lang="ru-RU" sz="1400" dirty="0" smtClean="0"/>
              <a:t> или магнитная доска</a:t>
            </a:r>
          </a:p>
          <a:p>
            <a:pPr marL="342900" indent="-342900">
              <a:buFont typeface="+mj-lt"/>
              <a:buAutoNum type="arabicPeriod" startAt="2"/>
            </a:pPr>
            <a:r>
              <a:rPr lang="ru-RU" sz="1400" dirty="0" smtClean="0"/>
              <a:t>Музыкально-дидактические игры: «</a:t>
            </a:r>
          </a:p>
          <a:p>
            <a:pPr marL="342900" indent="-342900">
              <a:buFont typeface="+mj-lt"/>
              <a:buAutoNum type="arabicPeriod" startAt="2"/>
            </a:pPr>
            <a:r>
              <a:rPr lang="ru-RU" sz="1400" dirty="0" smtClean="0"/>
              <a:t>Музыкальные инструменты», «Звонкие ладошки», «Ритмические палочки» и др.</a:t>
            </a:r>
          </a:p>
          <a:p>
            <a:pPr marL="342900" indent="-342900">
              <a:buFont typeface="+mj-lt"/>
              <a:buAutoNum type="arabicPeriod" startAt="2"/>
            </a:pPr>
            <a:r>
              <a:rPr lang="ru-RU" sz="1400" dirty="0" smtClean="0"/>
              <a:t>Атрибуты к подвижным музыкальным играм: </a:t>
            </a:r>
          </a:p>
          <a:p>
            <a:pPr marL="342900" indent="-342900">
              <a:buFont typeface="+mj-lt"/>
              <a:buAutoNum type="arabicPeriod" startAt="2"/>
            </a:pPr>
            <a:r>
              <a:rPr lang="ru-RU" sz="1400" dirty="0" smtClean="0"/>
              <a:t>         «Кошка и котята», «Заинька», «Зайцы и медведь», «Лётчики» и др.</a:t>
            </a:r>
          </a:p>
          <a:p>
            <a:pPr marL="342900" indent="-342900">
              <a:buFont typeface="+mj-lt"/>
              <a:buAutoNum type="arabicPeriod" startAt="2"/>
            </a:pPr>
            <a:r>
              <a:rPr lang="ru-RU" sz="1400" dirty="0" smtClean="0"/>
              <a:t>Музыкальные лесенки (трехступенчатая, на которых находятся маленькая и большая птички или маленькая и большая матрешка</a:t>
            </a:r>
          </a:p>
          <a:p>
            <a:pPr marL="342900" indent="-342900">
              <a:buFont typeface="+mj-lt"/>
              <a:buAutoNum type="arabicPeriod" startAt="2"/>
            </a:pPr>
            <a:r>
              <a:rPr lang="ru-RU" sz="1400" dirty="0" smtClean="0"/>
              <a:t>Ленточки, цветные платочки, султанчики и т. п. (атрибуты к танцевальным импровизациям но сезону)</a:t>
            </a:r>
          </a:p>
          <a:p>
            <a:pPr marL="342900" indent="-342900">
              <a:buFont typeface="+mj-lt"/>
              <a:buAutoNum type="arabicPeriod" startAt="2"/>
            </a:pPr>
            <a:r>
              <a:rPr lang="ru-RU" sz="1400" dirty="0" smtClean="0"/>
              <a:t>Ширма настольная и набор игрушек</a:t>
            </a:r>
          </a:p>
          <a:p>
            <a:pPr marL="342900" indent="-342900">
              <a:buFont typeface="+mj-lt"/>
              <a:buAutoNum type="arabicPeriod" startAt="2"/>
            </a:pPr>
            <a:r>
              <a:rPr lang="ru-RU" sz="1400" dirty="0" smtClean="0"/>
              <a:t>Магнитофон и набор программных аудиозаписей</a:t>
            </a:r>
          </a:p>
        </p:txBody>
      </p:sp>
      <p:pic>
        <p:nvPicPr>
          <p:cNvPr id="4" name="Рисунок 3" descr="02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7629518" y="0"/>
            <a:ext cx="1514482" cy="1484784"/>
          </a:xfrm>
          <a:prstGeom prst="rect">
            <a:avLst/>
          </a:prstGeom>
        </p:spPr>
      </p:pic>
      <p:pic>
        <p:nvPicPr>
          <p:cNvPr id="5" name="Рисунок 4" descr="07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596336" y="3068960"/>
            <a:ext cx="1400156" cy="1512168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332656"/>
            <a:ext cx="878497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СТАРШАЯ ГРУППА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 smtClean="0"/>
              <a:t>Дополнительно к оборудованию музыкального уголка средней группы используется следующее: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 smtClean="0"/>
              <a:t>Погремушки, бубны, барабаны, треугольники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 smtClean="0"/>
              <a:t>Музыкальные игрушки-инструменты с хроматическим и диатоническим звуком </a:t>
            </a:r>
          </a:p>
          <a:p>
            <a:pPr marL="342900" indent="-342900"/>
            <a:r>
              <a:rPr lang="ru-RU" sz="1400" dirty="0" smtClean="0"/>
              <a:t>         (металлофон, пианино, баян, аккордеон, флейта)</a:t>
            </a:r>
          </a:p>
          <a:p>
            <a:pPr marL="342900" indent="-342900">
              <a:buFont typeface="+mj-lt"/>
              <a:buAutoNum type="arabicPeriod" startAt="4"/>
            </a:pPr>
            <a:r>
              <a:rPr lang="ru-RU" sz="1400" dirty="0" smtClean="0"/>
              <a:t>Иллюстрации по теме: «Времена года»</a:t>
            </a:r>
          </a:p>
          <a:p>
            <a:pPr marL="342900" indent="-342900">
              <a:buFont typeface="+mj-lt"/>
              <a:buAutoNum type="arabicPeriod" startAt="4"/>
            </a:pPr>
            <a:r>
              <a:rPr lang="ru-RU" sz="1400" dirty="0" smtClean="0"/>
              <a:t>Музыкальные игрушки-самоделки (Дети с удовольствием примут участие</a:t>
            </a:r>
          </a:p>
          <a:p>
            <a:pPr marL="342900" indent="-342900"/>
            <a:r>
              <a:rPr lang="ru-RU" sz="1400" dirty="0" smtClean="0"/>
              <a:t>         в изготовление инструментов для шумового оркестра)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ru-RU" sz="1400" dirty="0" smtClean="0"/>
              <a:t>Музыкально-дидактические игры: «Узнай песенку по двум звукам», «Бубенчики», «Музыкальная лесенка», «Ритмическое лото» и др.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ru-RU" sz="1400" dirty="0" smtClean="0"/>
              <a:t>Атрибуты к подвижным играм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ru-RU" sz="1400" dirty="0" smtClean="0"/>
              <a:t>Рисунки детей к песенкам и знакомым музыкальным произведениям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ru-RU" sz="1400" dirty="0" smtClean="0"/>
              <a:t>Настольная ширма и ширма по росту детей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ru-RU" sz="1400" dirty="0" smtClean="0"/>
              <a:t>Музыкальные лесенки пятиступенчатая и </a:t>
            </a:r>
            <a:r>
              <a:rPr lang="ru-RU" sz="1400" dirty="0" err="1" smtClean="0"/>
              <a:t>семиступенчатая</a:t>
            </a:r>
            <a:endParaRPr lang="ru-RU" sz="1400" dirty="0" smtClean="0"/>
          </a:p>
          <a:p>
            <a:pPr marL="342900" indent="-342900">
              <a:buFont typeface="+mj-lt"/>
              <a:buAutoNum type="arabicPeriod" startAt="6"/>
            </a:pPr>
            <a:r>
              <a:rPr lang="ru-RU" sz="1400" dirty="0" smtClean="0"/>
              <a:t>Атрибуты для детского танцевального творчества: элементы костюмов к знакомым народным танцам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9512" y="3717032"/>
            <a:ext cx="871296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ПОДГОТОВИТЕЛЬНАЯ ГРУППА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 smtClean="0"/>
              <a:t>Дополнительно к материалу, использованному в старшей группе, добавляется: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 smtClean="0"/>
              <a:t>Музыкальные инструменты: маракасы, бубны, арфа, детское пианино, </a:t>
            </a:r>
          </a:p>
          <a:p>
            <a:pPr marL="342900" indent="-342900"/>
            <a:r>
              <a:rPr lang="ru-RU" sz="1400" dirty="0" smtClean="0"/>
              <a:t>         металлофон, колокольчики, треугольники, флейты, барабаны.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ru-RU" sz="1400" dirty="0" smtClean="0"/>
              <a:t>Портреты композиторов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ru-RU" sz="1400" dirty="0" smtClean="0"/>
              <a:t>Папки-альбомы: «Мы рисуем песенку» с рисунками детей, в которых они </a:t>
            </a:r>
          </a:p>
          <a:p>
            <a:pPr marL="342900" indent="-342900"/>
            <a:r>
              <a:rPr lang="ru-RU" sz="1400" dirty="0" smtClean="0"/>
              <a:t>         отображают эмоции и чувства о прослушанных музыкальных произведениях </a:t>
            </a:r>
          </a:p>
          <a:p>
            <a:pPr marL="342900" indent="-342900"/>
            <a:r>
              <a:rPr lang="ru-RU" sz="1400" dirty="0" smtClean="0"/>
              <a:t>         и полюбившихся песнях</a:t>
            </a:r>
          </a:p>
          <a:p>
            <a:pPr marL="342900" indent="-342900">
              <a:buFont typeface="+mj-lt"/>
              <a:buAutoNum type="arabicPeriod" startAt="5"/>
            </a:pPr>
            <a:r>
              <a:rPr lang="ru-RU" sz="1400" dirty="0" smtClean="0"/>
              <a:t>Пособие «Эмоции» (карточки, на которых изображены лица с разными эмоциональными настроениями) для определения характера мелодии при слушании музыки</a:t>
            </a:r>
          </a:p>
          <a:p>
            <a:pPr marL="342900" indent="-342900">
              <a:buFont typeface="+mj-lt"/>
              <a:buAutoNum type="arabicPeriod" startAt="5"/>
            </a:pPr>
            <a:r>
              <a:rPr lang="ru-RU" sz="1400" dirty="0" smtClean="0"/>
              <a:t>Наглядные пособия: «Симфонический оркестр», "Народные инструменты»</a:t>
            </a:r>
          </a:p>
          <a:p>
            <a:pPr marL="342900" indent="-342900">
              <a:buFont typeface="+mj-lt"/>
              <a:buAutoNum type="arabicPeriod" startAt="5"/>
            </a:pPr>
            <a:r>
              <a:rPr lang="ru-RU" sz="1400" dirty="0" smtClean="0"/>
              <a:t>Самодельные инструменты для шумового оркестра</a:t>
            </a:r>
          </a:p>
          <a:p>
            <a:pPr marL="342900" indent="-342900">
              <a:buFont typeface="+mj-lt"/>
              <a:buAutoNum type="arabicPeriod" startAt="5"/>
            </a:pPr>
            <a:r>
              <a:rPr lang="ru-RU" sz="1400" dirty="0" smtClean="0"/>
              <a:t>Музыкально-дидактические игры</a:t>
            </a:r>
          </a:p>
        </p:txBody>
      </p:sp>
      <p:pic>
        <p:nvPicPr>
          <p:cNvPr id="8" name="Рисунок 7" descr="two-girls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7395108" y="3645024"/>
            <a:ext cx="1748892" cy="1656184"/>
          </a:xfrm>
          <a:prstGeom prst="rect">
            <a:avLst/>
          </a:prstGeom>
        </p:spPr>
      </p:pic>
      <p:pic>
        <p:nvPicPr>
          <p:cNvPr id="9" name="Рисунок 8" descr="4106161-thumb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236296" y="692696"/>
            <a:ext cx="1717356" cy="1318071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79512" y="692696"/>
            <a:ext cx="8712968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v"/>
            </a:pP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Материал для творческих сюжетно-ролевых игр: </a:t>
            </a:r>
          </a:p>
          <a:p>
            <a:pPr lvl="0"/>
            <a:r>
              <a:rPr lang="ru-RU" dirty="0" smtClean="0"/>
              <a:t>мягкие игрушки </a:t>
            </a:r>
          </a:p>
          <a:p>
            <a:pPr lvl="0"/>
            <a:r>
              <a:rPr lang="ru-RU" dirty="0" smtClean="0"/>
              <a:t>мягкие музыкальные игрушки;</a:t>
            </a:r>
          </a:p>
          <a:p>
            <a:r>
              <a:rPr lang="ru-RU" dirty="0" smtClean="0"/>
              <a:t>куклы -  неваляшки, </a:t>
            </a:r>
          </a:p>
          <a:p>
            <a:r>
              <a:rPr lang="ru-RU" dirty="0" smtClean="0"/>
              <a:t>образные музыкальные «поющие» или </a:t>
            </a:r>
          </a:p>
          <a:p>
            <a:r>
              <a:rPr lang="ru-RU" dirty="0" smtClean="0"/>
              <a:t>«танцующие» игрушки</a:t>
            </a:r>
            <a:endParaRPr lang="ru-RU" dirty="0"/>
          </a:p>
        </p:txBody>
      </p:sp>
      <p:pic>
        <p:nvPicPr>
          <p:cNvPr id="4" name="Рисунок 3" descr="шзщшi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BFEFF"/>
              </a:clrFrom>
              <a:clrTo>
                <a:srgbClr val="FBFE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11960" y="1124744"/>
            <a:ext cx="1905000" cy="142875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79512" y="260648"/>
            <a:ext cx="8539389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МУЗЫКАЛЬНЫХ УГОЛКАХ ДОЛЖНЫ НАХОДИТЬСЯ : 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1" name="Рисунок 10" descr="57.jpe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40152" y="1052736"/>
            <a:ext cx="962025" cy="1428750"/>
          </a:xfrm>
          <a:prstGeom prst="rect">
            <a:avLst/>
          </a:prstGeom>
        </p:spPr>
      </p:pic>
      <p:pic>
        <p:nvPicPr>
          <p:cNvPr id="16386" name="Picture 2" descr="http://www.lavatoys.ru/media/images/products/2013/10/LA8517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88224" y="1412776"/>
            <a:ext cx="1296144" cy="1565536"/>
          </a:xfrm>
          <a:prstGeom prst="rect">
            <a:avLst/>
          </a:prstGeom>
          <a:noFill/>
        </p:spPr>
      </p:pic>
      <p:pic>
        <p:nvPicPr>
          <p:cNvPr id="16388" name="Picture 4" descr="http://lh6.googleusercontent.com/-PHAAgBmNZvQ/AAAAAAAAAAI/AAAAAAAAAPE/EL33vn8QAXY/photo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84368" y="1052736"/>
            <a:ext cx="1111949" cy="1276401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179512" y="2492896"/>
            <a:ext cx="59046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v"/>
            </a:pP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Музыкально-дидактические игры:</a:t>
            </a:r>
          </a:p>
        </p:txBody>
      </p:sp>
      <p:pic>
        <p:nvPicPr>
          <p:cNvPr id="16" name="Рисунок 15" descr="big_teacherPic_a21c3f33ad484c6ba383daebdb971fb5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251520" y="3068960"/>
            <a:ext cx="2365077" cy="17760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 descr="big_teacherPic_ff0d33798dc447aea8fe550abced14f7.jp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6372200" y="4581128"/>
            <a:ext cx="2420438" cy="18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 descr="1416118860.jpg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4283968" y="2996952"/>
            <a:ext cx="2448272" cy="18382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Рисунок 18" descr="59d7e1.pn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2195736" y="4581128"/>
            <a:ext cx="2430612" cy="18229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95536" y="260648"/>
            <a:ext cx="35557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Образные пособия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836712"/>
            <a:ext cx="86409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indent="-268288">
              <a:buAutoNum type="arabicParenR"/>
            </a:pPr>
            <a:r>
              <a:rPr lang="ru-RU" sz="2000" dirty="0" smtClean="0"/>
              <a:t>Портреты композиторов (произведения которого дети поют или слушают)</a:t>
            </a:r>
          </a:p>
        </p:txBody>
      </p:sp>
      <p:pic>
        <p:nvPicPr>
          <p:cNvPr id="10" name="Рисунок 9" descr="i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51520" y="1268760"/>
            <a:ext cx="1790119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62" name="Picture 2" descr="http://hayasanews.com/wp-content/uploads/2012/04/34bec4b8d5c018df5f9b3b3880969d04133516199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267744" y="1268760"/>
            <a:ext cx="1800200" cy="24026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66" name="Picture 6" descr="http://img1.liveinternet.ru/images/attach/c/2/73/634/73634007_4000491_prok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396651" y="1268760"/>
            <a:ext cx="1831532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TextBox 13"/>
          <p:cNvSpPr txBox="1"/>
          <p:nvPr/>
        </p:nvSpPr>
        <p:spPr>
          <a:xfrm>
            <a:off x="251520" y="3717032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Чайковский П.И.</a:t>
            </a:r>
            <a:endParaRPr lang="ru-RU" sz="1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2339752" y="3717032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Чайковский Д.Б.</a:t>
            </a:r>
            <a:endParaRPr lang="ru-RU" sz="1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4355976" y="3717032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Прокофьев С.С.</a:t>
            </a:r>
            <a:endParaRPr lang="ru-RU" sz="1400" b="1" dirty="0"/>
          </a:p>
        </p:txBody>
      </p:sp>
      <p:pic>
        <p:nvPicPr>
          <p:cNvPr id="15368" name="Picture 8" descr="http://pomnirossiu.ru/upload/image/sootechestvennik/12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444208" y="1268760"/>
            <a:ext cx="1872208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TextBox 17"/>
          <p:cNvSpPr txBox="1"/>
          <p:nvPr/>
        </p:nvSpPr>
        <p:spPr>
          <a:xfrm>
            <a:off x="6516216" y="3717032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Рахманинов С.В.</a:t>
            </a:r>
            <a:endParaRPr lang="ru-RU" sz="14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79512" y="4077072"/>
            <a:ext cx="57606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None/>
            </a:pPr>
            <a:r>
              <a:rPr lang="ru-RU" dirty="0" smtClean="0"/>
              <a:t> 2) Иллюстрации - пособия типа «Лото»: карточки </a:t>
            </a:r>
          </a:p>
          <a:p>
            <a:pPr lvl="0">
              <a:buNone/>
            </a:pPr>
            <a:r>
              <a:rPr lang="ru-RU" dirty="0" smtClean="0"/>
              <a:t>с нарисованными или наклеенными на них картинками</a:t>
            </a:r>
          </a:p>
        </p:txBody>
      </p:sp>
      <p:pic>
        <p:nvPicPr>
          <p:cNvPr id="20" name="Рисунок 19" descr="5370-7.jp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5796136" y="4005064"/>
            <a:ext cx="3024336" cy="25622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370" name="Picture 10" descr="http://cdn.vseinet.ru/products/983/983148/1_280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23528" y="4719265"/>
            <a:ext cx="3312368" cy="18780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79512" y="620688"/>
            <a:ext cx="673224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Книжки-малютки «Мы поем», 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Музыкальные картинки к песням, которые могут 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быть выполнены в виде большого альбома или отдельные красочные иллюстрации,  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Иллюстрации по теме «Времена года», 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Иллюстрации музыкальных инструментов,  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Картинки с  изображением животных поющих, танцующих 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или играющих на музыкальных инструментах, 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Альбомы «Мы рисуем песенку»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Альбомы для рассматривания: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«Симфонический оркестр», 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«Народные инструменты», 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«Танцы народов мира»,   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/>
              <a:t>Графическое пособие «Эмоции»</a:t>
            </a:r>
            <a:endParaRPr lang="ru-RU" dirty="0"/>
          </a:p>
        </p:txBody>
      </p:sp>
      <p:pic>
        <p:nvPicPr>
          <p:cNvPr id="12290" name="Picture 2" descr="http://img1.liveinternet.ru/images/attach/c/8/104/763/104763797_15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419872" y="4581128"/>
            <a:ext cx="2952328" cy="208648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53987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дi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516216" y="1052736"/>
            <a:ext cx="2376264" cy="17821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zolotaja_osenx_akw_kop_s_kart_i._lewitana_mww_1992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6516216" y="2996952"/>
            <a:ext cx="2357454" cy="16371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251520" y="188640"/>
            <a:ext cx="46237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Всевозможные  картинки: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 descr="mu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6516216" y="4869160"/>
            <a:ext cx="2339863" cy="1656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292" name="AutoShape 4" descr="http://soltechenergies.net/wp-content/plugins/featured-content-gallery/emotions-clipart-801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4" name="AutoShape 6" descr="http://soltechenergies.net/wp-content/plugins/featured-content-gallery/emotions-clipart-801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6" name="AutoShape 8" descr="http://soltechenergies.net/wp-content/plugins/featured-content-gallery/emotions-clipart-801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8" name="Picture 10" descr="http://www.studerasmart.nu/wp-content/uploads/2012/04/personlighetstester1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51520" y="4581128"/>
            <a:ext cx="3098267" cy="2088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9512" y="188640"/>
            <a:ext cx="87849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Не озвученные детские музыкальные игрушки  и инструменты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2564904"/>
            <a:ext cx="89644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Озвученные музыкальные инструменты и игрушки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9" name="Рисунок 8" descr="ксилофон-28322775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395536" y="4797152"/>
            <a:ext cx="2664296" cy="1512168"/>
          </a:xfrm>
          <a:prstGeom prst="rect">
            <a:avLst/>
          </a:prstGeom>
        </p:spPr>
      </p:pic>
      <p:pic>
        <p:nvPicPr>
          <p:cNvPr id="10" name="Рисунок 9" descr="57941_6601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7891029" y="4836790"/>
            <a:ext cx="1252971" cy="2021210"/>
          </a:xfrm>
          <a:prstGeom prst="rect">
            <a:avLst/>
          </a:prstGeom>
        </p:spPr>
      </p:pic>
      <p:pic>
        <p:nvPicPr>
          <p:cNvPr id="11266" name="Picture 2" descr="http://drumsound.net/img/snare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915816" y="4614326"/>
            <a:ext cx="2489076" cy="2243674"/>
          </a:xfrm>
          <a:prstGeom prst="rect">
            <a:avLst/>
          </a:prstGeom>
          <a:noFill/>
        </p:spPr>
      </p:pic>
      <p:pic>
        <p:nvPicPr>
          <p:cNvPr id="11268" name="Picture 4" descr="http://www.dolphinmusic.co.uk/shop_image/uploads/Image/25%20Key%20MIDI%20Controller%20Keyboard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67544" y="1268760"/>
            <a:ext cx="2880320" cy="1226803"/>
          </a:xfrm>
          <a:prstGeom prst="rect">
            <a:avLst/>
          </a:prstGeom>
          <a:noFill/>
        </p:spPr>
      </p:pic>
      <p:pic>
        <p:nvPicPr>
          <p:cNvPr id="13" name="Рисунок 12" descr="dsc_2502.jpg"/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16216" y="2060848"/>
            <a:ext cx="2809875" cy="2809875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51520" y="3068960"/>
            <a:ext cx="67687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игрушки-инструменты со звуком неопределённый высот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игрушки-инструменты, издающие только один звук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игрушки-инструменты с фиксированной мелодией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игрушки-инструменты с диатоническими и хроматическими звукорядом для творческого </a:t>
            </a:r>
            <a:r>
              <a:rPr lang="ru-RU" dirty="0" err="1" smtClean="0"/>
              <a:t>музицирования</a:t>
            </a:r>
            <a:endParaRPr lang="ru-RU" dirty="0" smtClean="0"/>
          </a:p>
        </p:txBody>
      </p:sp>
      <p:pic>
        <p:nvPicPr>
          <p:cNvPr id="11270" name="Picture 6" descr="http://timosha.in.ua/image/cache/data/tovari/bino/papka2/big_e478ff7da4_34-600x600.jpg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20072" y="4725144"/>
            <a:ext cx="2762672" cy="1844887"/>
          </a:xfrm>
          <a:prstGeom prst="rect">
            <a:avLst/>
          </a:prstGeom>
          <a:noFill/>
        </p:spPr>
      </p:pic>
      <p:pic>
        <p:nvPicPr>
          <p:cNvPr id="11272" name="Picture 8" descr="http://gigabaza.ru/images/44/87403/40f67c12.jpg"/>
          <p:cNvPicPr>
            <a:picLocks noChangeAspect="1" noChangeArrowheads="1"/>
          </p:cNvPicPr>
          <p:nvPr/>
        </p:nvPicPr>
        <p:blipFill>
          <a:blip r:embed="rId8" cstate="email">
            <a:lum bright="8000"/>
          </a:blip>
          <a:srcRect/>
          <a:stretch>
            <a:fillRect/>
          </a:stretch>
        </p:blipFill>
        <p:spPr bwMode="auto">
          <a:xfrm>
            <a:off x="3491880" y="643148"/>
            <a:ext cx="2592288" cy="19430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 descr="113727475_large_0_f9f13_169a404b_XL.pn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6300192" y="548680"/>
            <a:ext cx="2664296" cy="1948811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9512" y="692696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Желательно в каждой группе иметь магнитофон и оформить  фонотеку дисков с музыкальным репертуаром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260648"/>
            <a:ext cx="39111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Технические средства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8" name="Рисунок 7" descr="45471_html_1a08662c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9512" y="2564904"/>
            <a:ext cx="2230984" cy="3233081"/>
          </a:xfrm>
          <a:prstGeom prst="rect">
            <a:avLst/>
          </a:prstGeom>
        </p:spPr>
      </p:pic>
      <p:pic>
        <p:nvPicPr>
          <p:cNvPr id="9218" name="Picture 2" descr="http://cdn.tehnosklad.com/f4/945140/508317da398d9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1960" y="1268760"/>
            <a:ext cx="4288013" cy="2622849"/>
          </a:xfrm>
          <a:prstGeom prst="rect">
            <a:avLst/>
          </a:prstGeom>
          <a:noFill/>
        </p:spPr>
      </p:pic>
      <p:sp>
        <p:nvSpPr>
          <p:cNvPr id="9220" name="AutoShape 4" descr="https://s1.imgsource.ru/q6YGor7swGBLzsvLI5qHaM_-bwE=/fit-in/800x600/filters:filters:format(webp):fill(fff,true)/https:/32931.selcdn.ru/aggregator/images/offers/75/b6/75b627a0-cb2f-4643-bc8d-efa45a82a1e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2" name="AutoShape 6" descr="https://s1.imgsource.ru/q6YGor7swGBLzsvLI5qHaM_-bwE=/fit-in/800x600/filters:filters:format(webp):fill(fff,true)/https:/32931.selcdn.ru/aggregator/images/offers/75/b6/75b627a0-cb2f-4643-bc8d-efa45a82a1e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4" name="AutoShape 8" descr="https://s1.imgsource.ru/q6YGor7swGBLzsvLI5qHaM_-bwE=/fit-in/800x600/filters:filters:format(webp):fill(fff,true)/https:/32931.selcdn.ru/aggregator/images/offers/75/b6/75b627a0-cb2f-4643-bc8d-efa45a82a1e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6" name="AutoShape 10" descr="https://s1.imgsource.ru/q6YGor7swGBLzsvLI5qHaM_-bwE=/fit-in/800x600/filters:filters:format(webp):fill(fff,true)/https:/32931.selcdn.ru/aggregator/images/offers/75/b6/75b627a0-cb2f-4643-bc8d-efa45a82a1e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8" name="AutoShape 12" descr="https://s1.imgsource.ru/q6YGor7swGBLzsvLI5qHaM_-bwE=/fit-in/800x600/filters:filters:format(webp):fill(fff,true)/https:/32931.selcdn.ru/aggregator/images/offers/75/b6/75b627a0-cb2f-4643-bc8d-efa45a82a1e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30" name="AutoShape 14" descr="https://s1.imgsource.ru/q6YGor7swGBLzsvLI5qHaM_-bwE=/fit-in/800x600/filters:filters:format(webp):fill(fff,true)/https:/32931.selcdn.ru/aggregator/images/offers/75/b6/75b627a0-cb2f-4643-bc8d-efa45a82a1e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32" name="Picture 16" descr="http://www.golddisk.ru/goods_img/62/62138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915816" y="4077072"/>
            <a:ext cx="2767658" cy="24876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34" name="Picture 18" descr="http://s4.pic4you.ru/y2015/04-21/34526/5012022.jpe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868144" y="4077072"/>
            <a:ext cx="2664296" cy="2516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 descr="product.TEQUAL118.video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3528" y="1412776"/>
            <a:ext cx="1428750" cy="9906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51520" y="260648"/>
            <a:ext cx="482453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8288">
              <a:buFont typeface="Wingdings" pitchFamily="2" charset="2"/>
              <a:buChar char="§"/>
            </a:pPr>
            <a:r>
              <a:rPr lang="ru-RU" sz="2100" dirty="0" smtClean="0">
                <a:cs typeface="Times New Roman" pitchFamily="18" charset="0"/>
              </a:rPr>
              <a:t>Музыкальное развитие ребёнка обусловлено не только занятиями с педагогом, но и возможностью самостоятельно играть, экспериментировать с музыкальными игрушками, свободно заниматься творческим </a:t>
            </a:r>
            <a:r>
              <a:rPr lang="ru-RU" sz="2100" dirty="0" err="1" smtClean="0">
                <a:cs typeface="Times New Roman" pitchFamily="18" charset="0"/>
              </a:rPr>
              <a:t>музицированием</a:t>
            </a:r>
            <a:r>
              <a:rPr lang="ru-RU" sz="2100" dirty="0" smtClean="0">
                <a:cs typeface="Times New Roman" pitchFamily="18" charset="0"/>
              </a:rPr>
              <a:t>. </a:t>
            </a:r>
          </a:p>
          <a:p>
            <a:pPr indent="268288">
              <a:buFont typeface="Wingdings" pitchFamily="2" charset="2"/>
              <a:buChar char="§"/>
            </a:pPr>
            <a:r>
              <a:rPr lang="ru-RU" sz="2100" dirty="0" smtClean="0">
                <a:cs typeface="Times New Roman" pitchFamily="18" charset="0"/>
              </a:rPr>
              <a:t>Самостоятельная творческая деятельность ребёнка возможна при условии создания специальной предметно-развивающей среды. </a:t>
            </a:r>
          </a:p>
          <a:p>
            <a:pPr indent="268288">
              <a:buFont typeface="Wingdings" pitchFamily="2" charset="2"/>
              <a:buChar char="§"/>
            </a:pPr>
            <a:r>
              <a:rPr lang="ru-RU" sz="2100" dirty="0" smtClean="0">
                <a:cs typeface="Times New Roman" pitchFamily="18" charset="0"/>
              </a:rPr>
              <a:t>Для развития самостоятельной музыкальной деятельности детей очень большое значение имеет музыкальный уголок в группе (музыкальная зона).</a:t>
            </a:r>
          </a:p>
          <a:p>
            <a:pPr indent="268288">
              <a:buFont typeface="Wingdings" pitchFamily="2" charset="2"/>
              <a:buChar char="§"/>
            </a:pPr>
            <a:r>
              <a:rPr lang="ru-RU" sz="2100" dirty="0" smtClean="0">
                <a:cs typeface="Times New Roman" pitchFamily="18" charset="0"/>
              </a:rPr>
              <a:t>Развитие творческого начала детей во многом зависит от оборудования и его привлекательности. </a:t>
            </a:r>
            <a:endParaRPr lang="ru-RU" sz="2100" dirty="0">
              <a:cs typeface="Times New Roman" pitchFamily="18" charset="0"/>
            </a:endParaRPr>
          </a:p>
        </p:txBody>
      </p:sp>
      <p:pic>
        <p:nvPicPr>
          <p:cNvPr id="7" name="Рисунок 6" descr="Музыкальный уголок.jpg"/>
          <p:cNvPicPr>
            <a:picLocks noChangeAspect="1"/>
          </p:cNvPicPr>
          <p:nvPr/>
        </p:nvPicPr>
        <p:blipFill>
          <a:blip r:embed="rId2" cstate="email">
            <a:lum bright="19000"/>
          </a:blip>
          <a:stretch>
            <a:fillRect/>
          </a:stretch>
        </p:blipFill>
        <p:spPr>
          <a:xfrm>
            <a:off x="5220072" y="908720"/>
            <a:ext cx="3784415" cy="53395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4104big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2123728" y="1412776"/>
            <a:ext cx="1368152" cy="2328858"/>
          </a:xfrm>
          <a:prstGeom prst="rect">
            <a:avLst/>
          </a:prstGeom>
        </p:spPr>
      </p:pic>
      <p:pic>
        <p:nvPicPr>
          <p:cNvPr id="8" name="Рисунок 7" descr="karnavalnyiie-ushki-kot-870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91880" y="1124744"/>
            <a:ext cx="1536215" cy="147636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23528" y="188640"/>
            <a:ext cx="8208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АТРИБУТЫ </a:t>
            </a:r>
            <a:r>
              <a:rPr lang="ru-RU" sz="2800" dirty="0" smtClean="0"/>
              <a:t>к подвижным музыкальным играм и  для детского танцевального творчества</a:t>
            </a:r>
            <a:endParaRPr lang="ru-RU" sz="2800" dirty="0"/>
          </a:p>
        </p:txBody>
      </p:sp>
      <p:pic>
        <p:nvPicPr>
          <p:cNvPr id="8194" name="Picture 2" descr="http://www.sportdetstvo.ru/products_pictures/large_flazh_resize.jpe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776" y="4221088"/>
            <a:ext cx="3456384" cy="2407125"/>
          </a:xfrm>
          <a:prstGeom prst="rect">
            <a:avLst/>
          </a:prstGeom>
          <a:noFill/>
        </p:spPr>
      </p:pic>
      <p:pic>
        <p:nvPicPr>
          <p:cNvPr id="8196" name="Picture 4" descr="http://parta1.com/_data/files.thumb/1/a/1af238cb7151503_2613.ac7144f0a2_p-middle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520" y="1628800"/>
            <a:ext cx="1800200" cy="4752528"/>
          </a:xfrm>
          <a:prstGeom prst="rect">
            <a:avLst/>
          </a:prstGeom>
          <a:noFill/>
        </p:spPr>
      </p:pic>
      <p:pic>
        <p:nvPicPr>
          <p:cNvPr id="8198" name="Picture 6" descr="http://otlichniktk.ru/uploads/product/12555/vkh8887_thumb.jpg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60232" y="4581128"/>
            <a:ext cx="1914525" cy="1914525"/>
          </a:xfrm>
          <a:prstGeom prst="rect">
            <a:avLst/>
          </a:prstGeom>
          <a:noFill/>
        </p:spPr>
      </p:pic>
      <p:pic>
        <p:nvPicPr>
          <p:cNvPr id="8200" name="Picture 8" descr="http://gelios-kids.ru/upload/iblock/c94/c94688cb3414135d31cd02a7b97c38b4.jpg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8024" y="1628800"/>
            <a:ext cx="4248472" cy="3163756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79512" y="404664"/>
            <a:ext cx="15986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Times New Roman" pitchFamily="18" charset="0"/>
              </a:rPr>
              <a:t>Театры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836712"/>
            <a:ext cx="51845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 smtClean="0">
                <a:cs typeface="Times New Roman" pitchFamily="18" charset="0"/>
              </a:rPr>
              <a:t>Виды  театров:</a:t>
            </a:r>
          </a:p>
          <a:p>
            <a:pPr marL="268288" lvl="0" indent="-268288">
              <a:buFont typeface="+mj-lt"/>
              <a:buAutoNum type="arabicPeriod"/>
            </a:pPr>
            <a:r>
              <a:rPr lang="ru-RU" sz="2400" dirty="0" smtClean="0">
                <a:cs typeface="Times New Roman" pitchFamily="18" charset="0"/>
              </a:rPr>
              <a:t>Театр картинок (</a:t>
            </a:r>
            <a:r>
              <a:rPr lang="ru-RU" sz="2400" dirty="0" err="1" smtClean="0">
                <a:cs typeface="Times New Roman" pitchFamily="18" charset="0"/>
              </a:rPr>
              <a:t>Фланелеграф</a:t>
            </a:r>
            <a:r>
              <a:rPr lang="ru-RU" sz="2400" dirty="0" smtClean="0">
                <a:cs typeface="Times New Roman" pitchFamily="18" charset="0"/>
              </a:rPr>
              <a:t>)</a:t>
            </a:r>
          </a:p>
          <a:p>
            <a:pPr marL="268288" lvl="0" indent="-268288">
              <a:buFont typeface="+mj-lt"/>
              <a:buAutoNum type="arabicPeriod"/>
            </a:pPr>
            <a:r>
              <a:rPr lang="ru-RU" sz="2400" dirty="0" smtClean="0">
                <a:cs typeface="Times New Roman" pitchFamily="18" charset="0"/>
              </a:rPr>
              <a:t>Пальчиковый театр</a:t>
            </a:r>
          </a:p>
          <a:p>
            <a:pPr marL="268288" lvl="0" indent="-268288">
              <a:buFont typeface="+mj-lt"/>
              <a:buAutoNum type="arabicPeriod"/>
            </a:pPr>
            <a:r>
              <a:rPr lang="ru-RU" sz="2400" dirty="0" smtClean="0">
                <a:cs typeface="Times New Roman" pitchFamily="18" charset="0"/>
              </a:rPr>
              <a:t>Кукольный театр</a:t>
            </a:r>
          </a:p>
        </p:txBody>
      </p:sp>
      <p:pic>
        <p:nvPicPr>
          <p:cNvPr id="10" name="Рисунок 9" descr="Kukolnii teatr derevjnniid170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4088" y="0"/>
            <a:ext cx="3617540" cy="3573016"/>
          </a:xfrm>
          <a:prstGeom prst="rect">
            <a:avLst/>
          </a:prstGeom>
        </p:spPr>
      </p:pic>
      <p:pic>
        <p:nvPicPr>
          <p:cNvPr id="11" name="Рисунок 10" descr="imgpreview (1)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9512" y="2420888"/>
            <a:ext cx="3062740" cy="2088232"/>
          </a:xfrm>
          <a:prstGeom prst="rect">
            <a:avLst/>
          </a:prstGeom>
        </p:spPr>
      </p:pic>
      <p:pic>
        <p:nvPicPr>
          <p:cNvPr id="7170" name="Picture 2" descr="http://otlichniktk.ru/uploads/product/11469/palchikovyj_teatr_teremok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4509120"/>
            <a:ext cx="2195736" cy="2182013"/>
          </a:xfrm>
          <a:prstGeom prst="rect">
            <a:avLst/>
          </a:prstGeom>
          <a:noFill/>
        </p:spPr>
      </p:pic>
      <p:pic>
        <p:nvPicPr>
          <p:cNvPr id="14" name="Рисунок 13" descr="420054a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3563888" y="3789040"/>
            <a:ext cx="4681728" cy="28620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 descr="скачанные файлы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3923928" y="188640"/>
            <a:ext cx="2243486" cy="1584176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3528" y="260648"/>
            <a:ext cx="86409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  <a:cs typeface="Times New Roman" pitchFamily="18" charset="0"/>
              </a:rPr>
              <a:t>РОЛЬ ВОСПИТАТЕЛЯ </a:t>
            </a:r>
            <a:r>
              <a:rPr lang="ru-RU" sz="2400" dirty="0" smtClean="0">
                <a:cs typeface="Times New Roman" pitchFamily="18" charset="0"/>
              </a:rPr>
              <a:t>– побуждать детей применять навыки, полученные на музыкальных занятиях в повседневной жизни детского сада. </a:t>
            </a:r>
          </a:p>
          <a:p>
            <a:pPr>
              <a:buNone/>
            </a:pPr>
            <a:r>
              <a:rPr lang="ru-RU" sz="2400" dirty="0" smtClean="0">
                <a:cs typeface="Times New Roman" pitchFamily="18" charset="0"/>
              </a:rPr>
              <a:t>Станет ли эта среда развивающей, захочет и сможет ли ребёнок освоить её в своей деятельности зависит: </a:t>
            </a:r>
          </a:p>
          <a:p>
            <a:pPr indent="268288">
              <a:buFont typeface="Wingdings" pitchFamily="2" charset="2"/>
              <a:buChar char="§"/>
            </a:pPr>
            <a:r>
              <a:rPr lang="ru-RU" sz="2400" dirty="0" smtClean="0">
                <a:cs typeface="Times New Roman" pitchFamily="18" charset="0"/>
              </a:rPr>
              <a:t>от компетентности взрослого, </a:t>
            </a:r>
          </a:p>
          <a:p>
            <a:pPr indent="268288">
              <a:buFont typeface="Wingdings" pitchFamily="2" charset="2"/>
              <a:buChar char="§"/>
            </a:pPr>
            <a:r>
              <a:rPr lang="ru-RU" sz="2400" dirty="0" smtClean="0">
                <a:cs typeface="Times New Roman" pitchFamily="18" charset="0"/>
              </a:rPr>
              <a:t>его доброжелательности, </a:t>
            </a:r>
          </a:p>
          <a:p>
            <a:pPr indent="268288">
              <a:buFont typeface="Wingdings" pitchFamily="2" charset="2"/>
              <a:buChar char="§"/>
            </a:pPr>
            <a:r>
              <a:rPr lang="ru-RU" sz="2400" dirty="0" smtClean="0">
                <a:cs typeface="Times New Roman" pitchFamily="18" charset="0"/>
              </a:rPr>
              <a:t>заинтересованного отношения к детям, </a:t>
            </a:r>
          </a:p>
          <a:p>
            <a:pPr>
              <a:buNone/>
            </a:pPr>
            <a:r>
              <a:rPr lang="ru-RU" sz="2400" dirty="0" smtClean="0">
                <a:cs typeface="Times New Roman" pitchFamily="18" charset="0"/>
              </a:rPr>
              <a:t>Ребёнок и взрослый  </a:t>
            </a:r>
          </a:p>
          <a:p>
            <a:pPr>
              <a:buNone/>
            </a:pPr>
            <a:r>
              <a:rPr lang="ru-RU" sz="2400" dirty="0" smtClean="0">
                <a:cs typeface="Times New Roman" pitchFamily="18" charset="0"/>
              </a:rPr>
              <a:t>действуют вместе – </a:t>
            </a:r>
          </a:p>
          <a:p>
            <a:pPr>
              <a:buNone/>
            </a:pPr>
            <a:r>
              <a:rPr lang="ru-RU" sz="2400" dirty="0" smtClean="0">
                <a:cs typeface="Times New Roman" pitchFamily="18" charset="0"/>
              </a:rPr>
              <a:t>им обоим должно быть </a:t>
            </a:r>
          </a:p>
          <a:p>
            <a:pPr>
              <a:buNone/>
            </a:pPr>
            <a:r>
              <a:rPr lang="ru-RU" sz="2400" dirty="0" smtClean="0">
                <a:cs typeface="Times New Roman" pitchFamily="18" charset="0"/>
              </a:rPr>
              <a:t>комфортно в музыкальной среде.</a:t>
            </a:r>
          </a:p>
        </p:txBody>
      </p:sp>
      <p:pic>
        <p:nvPicPr>
          <p:cNvPr id="6146" name="Picture 2" descr="http://detki-kovrovo.ru/cons/image/consultacii_muz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338729" y="2924944"/>
            <a:ext cx="4805271" cy="3802478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55576" y="1340768"/>
            <a:ext cx="52565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0000FF"/>
                </a:solidFill>
              </a:rPr>
              <a:t>С П А С И Б О!</a:t>
            </a:r>
            <a:endParaRPr lang="ru-RU" sz="60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korea music clipart4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56176" y="4365104"/>
            <a:ext cx="2772420" cy="2263303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907704" y="260648"/>
            <a:ext cx="705678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МУЗЫКАЛЬНЫЙ УГОЛОК </a:t>
            </a:r>
            <a:r>
              <a:rPr lang="ru-RU" sz="2800" dirty="0" smtClean="0"/>
              <a:t>– это место, где дети познают музыку и её красоту. </a:t>
            </a:r>
          </a:p>
          <a:p>
            <a:endParaRPr lang="ru-RU" sz="2800" dirty="0" smtClean="0"/>
          </a:p>
          <a:p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ЗАДАЧИ:</a:t>
            </a:r>
          </a:p>
          <a:p>
            <a:r>
              <a:rPr lang="ru-RU" sz="2800" dirty="0" smtClean="0"/>
              <a:t>Творчески оформленный музыкальный уголок поможет: </a:t>
            </a:r>
          </a:p>
          <a:p>
            <a:pPr indent="177800">
              <a:buFont typeface="Wingdings" pitchFamily="2" charset="2"/>
              <a:buChar char="§"/>
            </a:pPr>
            <a:r>
              <a:rPr lang="ru-RU" sz="2800" dirty="0" smtClean="0"/>
              <a:t>не только окунуться в мир музыки и расширить представления о ней, </a:t>
            </a:r>
          </a:p>
          <a:p>
            <a:pPr indent="177800">
              <a:buFont typeface="Wingdings" pitchFamily="2" charset="2"/>
              <a:buChar char="§"/>
            </a:pPr>
            <a:r>
              <a:rPr lang="ru-RU" sz="2800" dirty="0" smtClean="0"/>
              <a:t>но и разовьет воображение детей,</a:t>
            </a:r>
          </a:p>
          <a:p>
            <a:pPr indent="177800">
              <a:buFont typeface="Wingdings" pitchFamily="2" charset="2"/>
              <a:buChar char="§"/>
            </a:pPr>
            <a:r>
              <a:rPr lang="ru-RU" sz="2800" dirty="0" smtClean="0"/>
              <a:t>активизирует эмоциональную сферу, мышление, речь. </a:t>
            </a:r>
            <a:endParaRPr lang="ru-RU" sz="2800" dirty="0"/>
          </a:p>
        </p:txBody>
      </p:sp>
      <p:pic>
        <p:nvPicPr>
          <p:cNvPr id="12" name="Рисунок 11" descr="muzikaa-1074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476672"/>
            <a:ext cx="1704975" cy="1076325"/>
          </a:xfrm>
          <a:prstGeom prst="rect">
            <a:avLst/>
          </a:prstGeom>
        </p:spPr>
      </p:pic>
      <p:pic>
        <p:nvPicPr>
          <p:cNvPr id="13" name="Рисунок 12" descr="muzikaa-349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4797152"/>
            <a:ext cx="1224136" cy="1728934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188640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ТРЕБОВАНИЯ К МУЗЫКАЛЬНОМУ УГОЛКУ: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692696"/>
            <a:ext cx="871296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000" dirty="0" smtClean="0"/>
              <a:t>Соответствие возрасту, требованиям Программы, ФГОС.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/>
              <a:t>Рациональность расположения, доступность, подвижность.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/>
              <a:t>Наличие фонотеки, </a:t>
            </a:r>
            <a:r>
              <a:rPr lang="ru-RU" sz="2000" dirty="0" err="1" smtClean="0"/>
              <a:t>аудиотеки</a:t>
            </a:r>
            <a:r>
              <a:rPr lang="ru-RU" sz="2000" dirty="0" smtClean="0"/>
              <a:t> с песнями, сказками, музыкой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/>
              <a:t>Наличие атрибутов из бросового материала, нетрадиционного оборудования.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/>
              <a:t>Наличие иллюстративного материала для ознакомления детей с разными видами музыкальных инструментов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/>
              <a:t>Разнообразие детских музыкальных и шумовых инструментов.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/>
              <a:t>Эстетика в оформлении оборудования и самого уголка.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err="1" smtClean="0"/>
              <a:t>Креативность</a:t>
            </a:r>
            <a:r>
              <a:rPr lang="ru-RU" sz="2000" dirty="0" smtClean="0"/>
              <a:t> (творчество) педагогов в дизайне уголка.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/>
              <a:t>Безопасность оборудования и материалов уголка музыкальной деятельности;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/>
              <a:t>Разнообразие дидактических игр по разным видам музыкальной деятельности и их соответствие возрастным особенностям детей;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/>
              <a:t>Наличие и разнообразие иллюстративного материала по музыкальным произведениям;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/>
              <a:t>Наличие портретов известных музыкантов в соответствии с программой;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302359"/>
            <a:ext cx="4896544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Важно, </a:t>
            </a:r>
            <a:r>
              <a:rPr lang="ru-RU" sz="2800" dirty="0" smtClean="0"/>
              <a:t>чтобы музыкальный уголок находился:</a:t>
            </a:r>
          </a:p>
          <a:p>
            <a:pPr>
              <a:buFont typeface="Wingdings" pitchFamily="2" charset="2"/>
              <a:buChar char="§"/>
            </a:pPr>
            <a:r>
              <a:rPr lang="ru-RU" sz="2800" dirty="0" smtClean="0"/>
              <a:t>в освещенном, легкодоступном для детей месте;</a:t>
            </a:r>
          </a:p>
          <a:p>
            <a:pPr>
              <a:buFont typeface="Wingdings" pitchFamily="2" charset="2"/>
              <a:buChar char="§"/>
            </a:pPr>
            <a:r>
              <a:rPr lang="ru-RU" sz="2800" dirty="0" smtClean="0"/>
              <a:t> кроме того, он должен быть по возможности изолирован, так как, с одной стороны, музыкальные занятия и игры детей требуют сосредоточения слухового внимания, а с другой стороны, «звучащая» деятельность не должна мешать другим занятиям дошкольников.</a:t>
            </a:r>
            <a:endParaRPr lang="ru-RU" sz="2800" dirty="0"/>
          </a:p>
        </p:txBody>
      </p:sp>
      <p:pic>
        <p:nvPicPr>
          <p:cNvPr id="6" name="Содержимое 3" descr="1801a18d87f6199093d482b0b230532e.jpg.jpg"/>
          <p:cNvPicPr>
            <a:picLocks noChangeAspect="1"/>
          </p:cNvPicPr>
          <p:nvPr/>
        </p:nvPicPr>
        <p:blipFill>
          <a:blip r:embed="rId2" cstate="email">
            <a:lum bright="13000" contrast="2000"/>
          </a:blip>
          <a:stretch>
            <a:fillRect/>
          </a:stretch>
        </p:blipFill>
        <p:spPr>
          <a:xfrm>
            <a:off x="4788024" y="548680"/>
            <a:ext cx="4140101" cy="6093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2060848"/>
            <a:ext cx="87849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smtClean="0"/>
              <a:t>Музыкальная предметная среда должна быть соответствовать глазу, действиям руки, росту ребенка.</a:t>
            </a:r>
          </a:p>
          <a:p>
            <a:pPr lvl="0">
              <a:buNone/>
            </a:pPr>
            <a:r>
              <a:rPr lang="ru-RU" sz="2400" b="1" dirty="0" smtClean="0"/>
              <a:t>В музыкальном уголке должны стоять: </a:t>
            </a:r>
          </a:p>
          <a:p>
            <a:pPr lvl="0" indent="357188">
              <a:buFont typeface="Wingdings" pitchFamily="2" charset="2"/>
              <a:buChar char="§"/>
            </a:pPr>
            <a:r>
              <a:rPr lang="ru-RU" sz="2400" dirty="0" smtClean="0"/>
              <a:t>шкаф, </a:t>
            </a:r>
          </a:p>
          <a:p>
            <a:pPr lvl="0" indent="357188">
              <a:buFont typeface="Wingdings" pitchFamily="2" charset="2"/>
              <a:buChar char="§"/>
            </a:pPr>
            <a:r>
              <a:rPr lang="ru-RU" sz="2400" dirty="0" smtClean="0"/>
              <a:t>полки для музыкальных пособий, </a:t>
            </a:r>
          </a:p>
          <a:p>
            <a:pPr lvl="0" indent="357188">
              <a:buFont typeface="Wingdings" pitchFamily="2" charset="2"/>
              <a:buChar char="§"/>
            </a:pPr>
            <a:r>
              <a:rPr lang="ru-RU" sz="2400" dirty="0" smtClean="0"/>
              <a:t>пару столов, </a:t>
            </a:r>
          </a:p>
          <a:p>
            <a:pPr lvl="0" indent="357188">
              <a:buFont typeface="Wingdings" pitchFamily="2" charset="2"/>
              <a:buChar char="§"/>
            </a:pPr>
            <a:r>
              <a:rPr lang="ru-RU" sz="2400" dirty="0" smtClean="0"/>
              <a:t>стулья для дидактических игр. </a:t>
            </a:r>
          </a:p>
          <a:p>
            <a:pPr lvl="0"/>
            <a:r>
              <a:rPr lang="ru-RU" sz="2400" b="1" dirty="0" smtClean="0"/>
              <a:t>Пособия развивающей среды должны быть: </a:t>
            </a:r>
          </a:p>
          <a:p>
            <a:pPr indent="357188">
              <a:buFont typeface="Wingdings" pitchFamily="2" charset="2"/>
              <a:buChar char="§"/>
            </a:pPr>
            <a:r>
              <a:rPr lang="ru-RU" sz="2400" dirty="0" smtClean="0"/>
              <a:t>эстетичны, </a:t>
            </a:r>
          </a:p>
          <a:p>
            <a:pPr indent="357188">
              <a:buFont typeface="Wingdings" pitchFamily="2" charset="2"/>
              <a:buChar char="§"/>
            </a:pPr>
            <a:r>
              <a:rPr lang="ru-RU" sz="2400" dirty="0" smtClean="0"/>
              <a:t>привлекательны, </a:t>
            </a:r>
          </a:p>
          <a:p>
            <a:pPr indent="357188">
              <a:buFont typeface="Wingdings" pitchFamily="2" charset="2"/>
              <a:buChar char="§"/>
            </a:pPr>
            <a:r>
              <a:rPr lang="ru-RU" sz="2400" dirty="0" smtClean="0"/>
              <a:t>просты в обращении, </a:t>
            </a:r>
          </a:p>
          <a:p>
            <a:pPr indent="357188">
              <a:buFont typeface="Wingdings" pitchFamily="2" charset="2"/>
              <a:buChar char="§"/>
            </a:pPr>
            <a:r>
              <a:rPr lang="ru-RU" sz="2400" dirty="0" smtClean="0"/>
              <a:t>вызывать желание действовать с ними. 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88640"/>
            <a:ext cx="87129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§"/>
            </a:pPr>
            <a:r>
              <a:rPr lang="ru-RU" sz="2400" dirty="0" smtClean="0"/>
              <a:t>При оформлении музыкального уголка нужно помнить о возрастных и индивидуальных возможностях детей. </a:t>
            </a:r>
          </a:p>
          <a:p>
            <a:pPr lvl="0">
              <a:buFont typeface="Wingdings" pitchFamily="2" charset="2"/>
              <a:buChar char="§"/>
            </a:pPr>
            <a:r>
              <a:rPr lang="ru-RU" sz="2400" dirty="0" smtClean="0"/>
              <a:t>Так, для детей 3-5 лет оформление лучше строить на </a:t>
            </a:r>
            <a:r>
              <a:rPr lang="ru-RU" sz="2400" b="1" dirty="0" smtClean="0"/>
              <a:t>сюжетной основе</a:t>
            </a:r>
            <a:r>
              <a:rPr lang="ru-RU" sz="2400" dirty="0" smtClean="0"/>
              <a:t>, </a:t>
            </a:r>
          </a:p>
          <a:p>
            <a:pPr lvl="0">
              <a:buFont typeface="Wingdings" pitchFamily="2" charset="2"/>
              <a:buChar char="§"/>
            </a:pPr>
            <a:r>
              <a:rPr lang="ru-RU" sz="2400" dirty="0" smtClean="0"/>
              <a:t>Для детей более старшего возраста – на </a:t>
            </a:r>
            <a:r>
              <a:rPr lang="ru-RU" sz="2400" b="1" dirty="0" smtClean="0"/>
              <a:t>дидактической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9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995936" y="3284984"/>
            <a:ext cx="51480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 музыкальном уголке должны лежать игрушечные </a:t>
            </a:r>
            <a:r>
              <a:rPr lang="ru-RU" sz="2400" b="1" dirty="0" smtClean="0"/>
              <a:t>музыкальные инструменты: </a:t>
            </a:r>
          </a:p>
          <a:p>
            <a:pPr indent="268288">
              <a:buFont typeface="Wingdings" pitchFamily="2" charset="2"/>
              <a:buChar char="§"/>
            </a:pPr>
            <a:r>
              <a:rPr lang="ru-RU" sz="2400" dirty="0" smtClean="0"/>
              <a:t>барабан, </a:t>
            </a:r>
          </a:p>
          <a:p>
            <a:pPr indent="268288">
              <a:buFont typeface="Wingdings" pitchFamily="2" charset="2"/>
              <a:buChar char="§"/>
            </a:pPr>
            <a:r>
              <a:rPr lang="ru-RU" sz="2400" dirty="0" smtClean="0"/>
              <a:t>дудочка, </a:t>
            </a:r>
          </a:p>
          <a:p>
            <a:pPr indent="268288">
              <a:buFont typeface="Wingdings" pitchFamily="2" charset="2"/>
              <a:buChar char="§"/>
            </a:pPr>
            <a:r>
              <a:rPr lang="ru-RU" sz="2400" dirty="0" smtClean="0"/>
              <a:t>миниатюрное пианино, </a:t>
            </a:r>
          </a:p>
          <a:p>
            <a:pPr indent="268288">
              <a:buFont typeface="Wingdings" pitchFamily="2" charset="2"/>
              <a:buChar char="§"/>
            </a:pPr>
            <a:r>
              <a:rPr lang="ru-RU" sz="2400" dirty="0" smtClean="0"/>
              <a:t>металлофон, </a:t>
            </a:r>
          </a:p>
          <a:p>
            <a:pPr indent="268288">
              <a:buFont typeface="Wingdings" pitchFamily="2" charset="2"/>
              <a:buChar char="§"/>
            </a:pPr>
            <a:r>
              <a:rPr lang="ru-RU" sz="2400" dirty="0" smtClean="0"/>
              <a:t>также музыкальные игрушки.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188640"/>
            <a:ext cx="66967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smtClean="0"/>
              <a:t>В углу лучше поставить </a:t>
            </a:r>
            <a:r>
              <a:rPr lang="ru-RU" sz="2400" b="1" dirty="0" smtClean="0"/>
              <a:t>магнитофон,</a:t>
            </a:r>
            <a:r>
              <a:rPr lang="ru-RU" sz="2400" dirty="0" smtClean="0"/>
              <a:t> с помощью которого дети прослушают музыку,  а также мелодии, способствующие психологической релаксации и психическому расслаблению.</a:t>
            </a:r>
            <a:endParaRPr lang="ru-RU" sz="2400" dirty="0"/>
          </a:p>
        </p:txBody>
      </p:sp>
      <p:pic>
        <p:nvPicPr>
          <p:cNvPr id="8" name="Рисунок 7" descr="72d34851d31df0b30c3ded7066c4dc51.jpg.jpg"/>
          <p:cNvPicPr>
            <a:picLocks noChangeAspect="1"/>
          </p:cNvPicPr>
          <p:nvPr/>
        </p:nvPicPr>
        <p:blipFill>
          <a:blip r:embed="rId2" cstate="email">
            <a:lum bright="18000"/>
          </a:blip>
          <a:stretch>
            <a:fillRect/>
          </a:stretch>
        </p:blipFill>
        <p:spPr>
          <a:xfrm>
            <a:off x="179512" y="1844824"/>
            <a:ext cx="3623149" cy="4844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muzikaa-1153.gif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804248" y="188640"/>
            <a:ext cx="1701189" cy="1512168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726</TotalTime>
  <Words>1353</Words>
  <Application>Microsoft Office PowerPoint</Application>
  <PresentationFormat>Экран (4:3)</PresentationFormat>
  <Paragraphs>172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Создание музыкальной  предметно-развивающей среды  в группах детского сада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 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Company>МБДОУ "ДС №8 "Теремок"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Музыкальный уголок-оформление</dc:title>
  <dc:subject>музыкальное воспитание-выступление на РМО</dc:subject>
  <dc:creator>Сивоконь Ю.А.</dc:creator>
  <cp:lastModifiedBy>Admin</cp:lastModifiedBy>
  <cp:revision>127</cp:revision>
  <dcterms:created xsi:type="dcterms:W3CDTF">2013-09-23T14:55:26Z</dcterms:created>
  <dcterms:modified xsi:type="dcterms:W3CDTF">2016-12-11T11:49:59Z</dcterms:modified>
  <cp:category>презентация</cp:category>
</cp:coreProperties>
</file>