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72" r:id="rId2"/>
    <p:sldId id="287" r:id="rId3"/>
    <p:sldId id="288" r:id="rId4"/>
    <p:sldId id="292" r:id="rId5"/>
    <p:sldId id="291" r:id="rId6"/>
    <p:sldId id="293" r:id="rId7"/>
    <p:sldId id="310" r:id="rId8"/>
    <p:sldId id="294" r:id="rId9"/>
    <p:sldId id="289" r:id="rId10"/>
    <p:sldId id="298" r:id="rId11"/>
    <p:sldId id="297" r:id="rId12"/>
    <p:sldId id="301" r:id="rId13"/>
    <p:sldId id="309" r:id="rId14"/>
    <p:sldId id="306" r:id="rId15"/>
    <p:sldId id="304" r:id="rId16"/>
    <p:sldId id="311" r:id="rId17"/>
    <p:sldId id="312" r:id="rId18"/>
    <p:sldId id="305" r:id="rId19"/>
    <p:sldId id="30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D0CAD-78A4-43BA-845B-0036CC1CEE65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84D5B7-2F5C-4D53-A067-B9398EC901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317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84D5B7-2F5C-4D53-A067-B9398EC901B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419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84D5B7-2F5C-4D53-A067-B9398EC901B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76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138C04F7-ACCE-4F46-B6D0-5A947D75610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ECED5209-52B0-4038-A065-765A81B9BA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04F7-ACCE-4F46-B6D0-5A947D75610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5209-52B0-4038-A065-765A81B9BA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04F7-ACCE-4F46-B6D0-5A947D75610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5209-52B0-4038-A065-765A81B9BA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04F7-ACCE-4F46-B6D0-5A947D75610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5209-52B0-4038-A065-765A81B9BA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04F7-ACCE-4F46-B6D0-5A947D75610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5209-52B0-4038-A065-765A81B9BA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04F7-ACCE-4F46-B6D0-5A947D75610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5209-52B0-4038-A065-765A81B9BA0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04F7-ACCE-4F46-B6D0-5A947D75610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5209-52B0-4038-A065-765A81B9BA0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04F7-ACCE-4F46-B6D0-5A947D75610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5209-52B0-4038-A065-765A81B9BA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C04F7-ACCE-4F46-B6D0-5A947D75610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5209-52B0-4038-A065-765A81B9BA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138C04F7-ACCE-4F46-B6D0-5A947D75610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ECED5209-52B0-4038-A065-765A81B9BA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138C04F7-ACCE-4F46-B6D0-5A947D75610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ECED5209-52B0-4038-A065-765A81B9BA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38C04F7-ACCE-4F46-B6D0-5A947D756104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CED5209-52B0-4038-A065-765A81B9BA0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 ?><Relationships xmlns="http://schemas.openxmlformats.org/package/2006/relationships"><Relationship Id="rId3" Target="../media/image26.jpeg" Type="http://schemas.openxmlformats.org/officeDocument/2006/relationships/image"/><Relationship Id="rId2" Target="../media/image25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12" Type="http://schemas.openxmlformats.org/officeDocument/2006/relationships/image" Target="../media/image50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 ?><Relationships xmlns="http://schemas.openxmlformats.org/package/2006/relationships"><Relationship Id="rId3" Target="../media/image17.jpeg" Type="http://schemas.openxmlformats.org/officeDocument/2006/relationships/image"/><Relationship Id="rId2" Target="../media/image16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1124744"/>
            <a:ext cx="6155516" cy="3623025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Технология ТРИЗ</a:t>
            </a:r>
            <a:b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"Круги </a:t>
            </a:r>
            <a:r>
              <a:rPr lang="ru-RU" b="1" dirty="0" err="1" smtClean="0">
                <a:solidFill>
                  <a:schemeClr val="bg2">
                    <a:lumMod val="50000"/>
                  </a:schemeClr>
                </a:solidFill>
              </a:rPr>
              <a:t>Луллия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-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математический калейдоскоп"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4941168"/>
            <a:ext cx="5712179" cy="751502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</a:p>
          <a:p>
            <a:pPr algn="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 МБДОУ ДС № 38 </a:t>
            </a: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г.Кузнецка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/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Каретникова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Валентина Васильевна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394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2540873" cy="575969"/>
          </a:xfrm>
        </p:spPr>
        <p:txBody>
          <a:bodyPr>
            <a:normAutofit/>
          </a:bodyPr>
          <a:lstStyle/>
          <a:p>
            <a:r>
              <a:rPr dirty="0" lang="ru-RU" smtClean="0" sz="2400"/>
              <a:t> </a:t>
            </a:r>
            <a:endParaRPr dirty="0" lang="ru-RU" sz="240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11420" y="1303192"/>
            <a:ext cx="3884875" cy="2913656"/>
          </a:xfrm>
          <a:prstGeom prst="round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25346" y="54879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b="1" dirty="0" lang="ru-RU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«</a:t>
            </a:r>
            <a:r>
              <a:rPr b="1" dirty="0" lang="ru-RU" smtClean="0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Когда это бывает»</a:t>
            </a:r>
            <a:r>
              <a:rPr b="1" dirty="0" lang="ru-RU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/>
            </a:r>
            <a:br>
              <a:rPr b="1" dirty="0" lang="ru-RU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</a:br>
            <a:endParaRPr dirty="0" lang="ru-RU" sz="240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4" r="-84"/>
          <a:stretch/>
        </p:blipFill>
        <p:spPr>
          <a:xfrm>
            <a:off x="5553857" y="3330433"/>
            <a:ext cx="2787156" cy="2664296"/>
          </a:xfrm>
          <a:prstGeom prst="ellipse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51" r="-9"/>
          <a:stretch/>
        </p:blipFill>
        <p:spPr>
          <a:xfrm rot="5400000">
            <a:off x="883071" y="1085174"/>
            <a:ext cx="2732433" cy="2773216"/>
          </a:xfrm>
          <a:prstGeom prst="ellipse">
            <a:avLst/>
          </a:prstGeom>
        </p:spPr>
      </p:pic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xmlns:lc="http://schemas.openxmlformats.org/drawingml/2006/lockedCanvas" xmlns:m="http://schemas.openxmlformats.org/officeDocument/2006/math" xmlns:mc="http://schemas.openxmlformats.org/markup-compatibility/2006" xmlns:o="urn:schemas-microsoft-com:office:office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ne="http://schemas.microsoft.com/office/word/2006/wordml" xmlns:wp="http://schemas.openxmlformats.org/drawingml/2006/wordprocessingDrawing" xmlns:wp14="http://schemas.microsoft.com/office/word/2010/wordprocessingDrawing" xmlns:wpc="http://schemas.microsoft.com/office/word/2010/wordprocessingCanvas" xmlns:wpg="http://schemas.microsoft.com/office/word/2010/wordprocessingGroup" xmlns:wpi="http://schemas.microsoft.com/office/word/2010/wordprocessingInk" xmlns:wps="http://schemas.microsoft.com/office/word/2010/wordprocessingShape" id="{F20489DB-DE95-45FD-A134-9E01CCE4FF78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" r="26"/>
          <a:stretch/>
        </p:blipFill>
        <p:spPr>
          <a:xfrm>
            <a:off x="2498246" y="3330433"/>
            <a:ext cx="2936976" cy="2744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05604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spd="slow"/>
    </mc:Choice>
    <mc:Fallback>
      <p:transition spd="slow"/>
    </mc:Fallback>
  </mc:AlternateContent>
  <p:timing>
    <p:tnLst>
      <p:par>
        <p:cTn dur="indefinite" id="1" nodeType="tmRoot" restart="never"/>
      </p:par>
    </p:tnLst>
  </p:timing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2939" y="620688"/>
            <a:ext cx="6965245" cy="1202485"/>
          </a:xfrm>
        </p:spPr>
        <p:txBody>
          <a:bodyPr>
            <a:normAutofit/>
          </a:bodyPr>
          <a:lstStyle/>
          <a:p>
            <a:r>
              <a:rPr b="1" dirty="0" lang="ru-RU" smtClean="0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«Из </a:t>
            </a:r>
            <a:r>
              <a:rPr b="1" dirty="0" lang="ru-RU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чего состоит </a:t>
            </a:r>
            <a:r>
              <a:rPr b="1" dirty="0" lang="ru-RU" smtClean="0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число»</a:t>
            </a:r>
            <a:r>
              <a:rPr b="1" dirty="0" lang="ru-RU" smtClean="0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/>
            </a:r>
            <a:br>
              <a:rPr b="1" dirty="0" lang="ru-RU" smtClean="0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</a:br>
            <a:r>
              <a:rPr b="1" dirty="0" lang="ru-RU" smtClean="0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«Найди соседей»</a:t>
            </a:r>
            <a:r>
              <a:rPr b="1" dirty="0" lang="ru-RU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/>
            </a:r>
            <a:br>
              <a:rPr b="1" dirty="0" lang="ru-RU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</a:br>
            <a:endParaRPr b="1" dirty="0" lang="ru-RU" sz="2400">
              <a:solidFill>
                <a:schemeClr val="bg2">
                  <a:lumMod val="50000"/>
                </a:schemeClr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"/>
          <a:stretch/>
        </p:blipFill>
        <p:spPr>
          <a:xfrm>
            <a:off x="899592" y="1484784"/>
            <a:ext cx="3002163" cy="2930678"/>
          </a:xfrm>
          <a:prstGeom prst="ellipse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8" r="7"/>
          <a:stretch/>
        </p:blipFill>
        <p:spPr>
          <a:xfrm rot="5400000">
            <a:off x="4800501" y="1213579"/>
            <a:ext cx="3744416" cy="2846665"/>
          </a:xfrm>
          <a:prstGeom prst="round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6"/>
          <a:stretch/>
        </p:blipFill>
        <p:spPr>
          <a:xfrm rot="5400000">
            <a:off x="3631047" y="3289833"/>
            <a:ext cx="2775305" cy="305364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296016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spd="slow"/>
    </mc:Choice>
    <mc:Fallback>
      <p:transition spd="slow"/>
    </mc:Fallback>
  </mc:AlternateContent>
  <p:timing>
    <p:tnLst>
      <p:par>
        <p:cTn dur="indefinite" id="1" nodeType="tmRoot" restart="never"/>
      </p:par>
    </p:tnLst>
  </p:timing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46827" y="332656"/>
            <a:ext cx="6965245" cy="1202485"/>
          </a:xfrm>
        </p:spPr>
        <p:txBody>
          <a:bodyPr>
            <a:normAutofit/>
          </a:bodyPr>
          <a:lstStyle/>
          <a:p>
            <a:r>
              <a:rPr b="1" dirty="0" lang="ru-RU" smtClean="0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«Составь бусы»</a:t>
            </a:r>
            <a:endParaRPr b="1" dirty="0" lang="ru-RU" sz="2400">
              <a:solidFill>
                <a:schemeClr val="bg2">
                  <a:lumMod val="50000"/>
                </a:schemeClr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4" name="Picture 2"/>
          <p:cNvPicPr>
            <a:picLocks noChangeArrowheads="1" noChangeAspect="1" noGrp="1"/>
          </p:cNvPicPr>
          <p:nvPr>
            <p:ph idx="1"/>
          </p:nvPr>
        </p:nvPicPr>
        <p:blipFill>
          <a:blip r:embed="rId2"/>
          <a:srcRect b="-37" r="-35"/>
          <a:stretch>
            <a:fillRect/>
          </a:stretch>
        </p:blipFill>
        <p:spPr bwMode="auto">
          <a:xfrm>
            <a:off x="1043608" y="1340768"/>
            <a:ext cx="3384376" cy="3456345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descr="D:\Рабочий стол\Фото Круги Луллия для презентации\IMG_20200505_104806.jpg" id="5" name="Объект 3"/>
          <p:cNvPicPr>
            <a:picLocks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49" r="-83"/>
          <a:stretch/>
        </p:blipFill>
        <p:spPr bwMode="auto">
          <a:xfrm>
            <a:off x="4716016" y="2223871"/>
            <a:ext cx="3456384" cy="341769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4716016" y="5641561"/>
            <a:ext cx="37149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b="1" dirty="0" lang="ru-RU" smtClean="0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«Что </a:t>
            </a:r>
            <a:r>
              <a:rPr b="1" dirty="0" lang="ru-RU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дальше, что </a:t>
            </a:r>
            <a:r>
              <a:rPr b="1" dirty="0" lang="ru-RU" smtClean="0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ближе»</a:t>
            </a:r>
            <a:endParaRPr b="1" dirty="0" lang="ru-RU" sz="2400">
              <a:solidFill>
                <a:schemeClr val="bg2">
                  <a:lumMod val="50000"/>
                </a:schemeClr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00301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spd="slow"/>
    </mc:Choice>
    <mc:Fallback>
      <p:transition spd="slow"/>
    </mc:Fallback>
  </mc:AlternateContent>
  <p:timing>
    <p:tnLst>
      <p:par>
        <p:cTn dur="indefinite" id="1" nodeType="tmRoot" restart="never"/>
      </p:par>
    </p:tnLst>
  </p:timing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4584" y="332656"/>
            <a:ext cx="6965245" cy="1202485"/>
          </a:xfrm>
        </p:spPr>
        <p:txBody>
          <a:bodyPr>
            <a:normAutofit/>
          </a:bodyPr>
          <a:lstStyle/>
          <a:p>
            <a:r>
              <a:rPr b="1" dirty="0" lang="ru-RU" smtClean="0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«Сочиняем задачи»</a:t>
            </a:r>
            <a:endParaRPr b="1" dirty="0" lang="ru-RU" sz="2400">
              <a:solidFill>
                <a:schemeClr val="bg2">
                  <a:lumMod val="50000"/>
                </a:schemeClr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4"/>
          <a:stretch/>
        </p:blipFill>
        <p:spPr>
          <a:xfrm>
            <a:off x="1042212" y="1501897"/>
            <a:ext cx="3511652" cy="3495419"/>
          </a:xfrm>
          <a:prstGeom prst="ellipse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6"/>
          <a:stretch/>
        </p:blipFill>
        <p:spPr>
          <a:xfrm rot="5750088">
            <a:off x="4575488" y="2344983"/>
            <a:ext cx="3866988" cy="315023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960274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spd="slow"/>
    </mc:Choice>
    <mc:Fallback>
      <p:transition spd="slow"/>
    </mc:Fallback>
  </mc:AlternateContent>
  <p:timing>
    <p:tnLst>
      <p:par>
        <p:cTn dur="indefinite" id="1" nodeType="tmRoot" restart="never"/>
      </p:par>
    </p:tnLst>
  </p:timing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3945" y="764704"/>
            <a:ext cx="6965245" cy="1202485"/>
          </a:xfrm>
        </p:spPr>
        <p:txBody>
          <a:bodyPr>
            <a:normAutofit/>
          </a:bodyPr>
          <a:lstStyle/>
          <a:p>
            <a:r>
              <a:rPr b="1" dirty="0" lang="ru-RU" smtClean="0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Составь картинку</a:t>
            </a:r>
            <a:endParaRPr b="1" dirty="0" lang="ru-RU" sz="2400">
              <a:solidFill>
                <a:schemeClr val="bg2">
                  <a:lumMod val="50000"/>
                </a:schemeClr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7" r="7"/>
          <a:stretch/>
        </p:blipFill>
        <p:spPr>
          <a:xfrm>
            <a:off x="4788024" y="2348880"/>
            <a:ext cx="3237088" cy="3312368"/>
          </a:xfrm>
          <a:prstGeom prst="ellipse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"/>
          <a:stretch/>
        </p:blipFill>
        <p:spPr>
          <a:xfrm rot="4831116">
            <a:off x="996115" y="1371790"/>
            <a:ext cx="3626491" cy="282875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579935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spd="slow"/>
    </mc:Choice>
    <mc:Fallback>
      <p:transition spd="slow"/>
    </mc:Fallback>
  </mc:AlternateContent>
  <p:timing>
    <p:tnLst>
      <p:par>
        <p:cTn dur="indefinite" id="1" nodeType="tmRoot" restart="never"/>
      </p:par>
    </p:tnLst>
  </p:timing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236" y="1279586"/>
            <a:ext cx="4629105" cy="1202485"/>
          </a:xfrm>
        </p:spPr>
        <p:txBody>
          <a:bodyPr>
            <a:normAutofit/>
          </a:bodyPr>
          <a:lstStyle/>
          <a:p>
            <a:r>
              <a:rPr b="1" dirty="0" lang="ru-RU" smtClean="0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«Найди домик»</a:t>
            </a:r>
            <a:endParaRPr b="1" dirty="0" lang="ru-RU" sz="2400">
              <a:solidFill>
                <a:schemeClr val="bg2">
                  <a:lumMod val="50000"/>
                </a:schemeClr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9"/>
          <a:stretch/>
        </p:blipFill>
        <p:spPr>
          <a:xfrm rot="5821920">
            <a:off x="4221262" y="967198"/>
            <a:ext cx="3634131" cy="3812573"/>
          </a:xfrm>
          <a:prstGeom prst="round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"/>
          <a:stretch/>
        </p:blipFill>
        <p:spPr>
          <a:xfrm>
            <a:off x="1187624" y="2780928"/>
            <a:ext cx="3332961" cy="319765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5563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spd="slow"/>
    </mc:Choice>
    <mc:Fallback>
      <p:transition spd="slow"/>
    </mc:Fallback>
  </mc:AlternateContent>
  <p:timing>
    <p:tnLst>
      <p:par>
        <p:cTn dur="indefinite" id="1" nodeType="tmRoot" restart="never"/>
      </p:par>
    </p:tnLst>
  </p:timing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6965245" cy="1202485"/>
          </a:xfrm>
        </p:spPr>
        <p:txBody>
          <a:bodyPr>
            <a:normAutofit/>
          </a:bodyPr>
          <a:lstStyle/>
          <a:p>
            <a:r>
              <a:rPr b="1" dirty="0" lang="ru-RU" smtClean="0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Математические истории</a:t>
            </a:r>
            <a:endParaRPr dirty="0" lang="ru-RU" sz="2400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5"/>
          <a:stretch/>
        </p:blipFill>
        <p:spPr>
          <a:xfrm>
            <a:off x="1043607" y="1196752"/>
            <a:ext cx="2304257" cy="1982339"/>
          </a:xfrm>
          <a:prstGeom prst="round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645" y="3717032"/>
            <a:ext cx="3249252" cy="2436939"/>
          </a:xfrm>
          <a:prstGeom prst="round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7" y="3284984"/>
            <a:ext cx="2052717" cy="15121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709814"/>
            <a:ext cx="1584176" cy="2444157"/>
          </a:xfrm>
          <a:prstGeom prst="rect">
            <a:avLst/>
          </a:prstGeom>
        </p:spPr>
      </p:pic>
      <p:pic>
        <p:nvPicPr>
          <p:cNvPr descr="https://clipart-best.com/img/watermelon/watermelon-clip-art-25.png" id="1026" name="Picture 2"/>
          <p:cNvPicPr>
            <a:picLocks noChangeArrowheads="1"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199666"/>
            <a:ext cx="860499" cy="845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cstate="print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" r="-102"/>
          <a:stretch/>
        </p:blipFill>
        <p:spPr>
          <a:xfrm>
            <a:off x="7015583" y="1196752"/>
            <a:ext cx="803468" cy="906038"/>
          </a:xfrm>
          <a:prstGeom prst="rect">
            <a:avLst/>
          </a:prstGeom>
        </p:spPr>
      </p:pic>
      <p:pic>
        <p:nvPicPr>
          <p:cNvPr descr="https://clipart-best.com/img/watermelon/watermelon-clip-art-25.png" id="11" name="Picture 2"/>
          <p:cNvPicPr>
            <a:picLocks noChangeArrowheads="1" noChangeAspect="1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167489"/>
            <a:ext cx="860499" cy="845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люс 9"/>
          <p:cNvSpPr/>
          <p:nvPr/>
        </p:nvSpPr>
        <p:spPr>
          <a:xfrm>
            <a:off x="4772966" y="1349451"/>
            <a:ext cx="504056" cy="46586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13" name="Плюс 12"/>
          <p:cNvSpPr/>
          <p:nvPr/>
        </p:nvSpPr>
        <p:spPr>
          <a:xfrm>
            <a:off x="4772966" y="2358903"/>
            <a:ext cx="504056" cy="46586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304776" y="1291522"/>
            <a:ext cx="735138" cy="69540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5272869" y="2209394"/>
            <a:ext cx="792088" cy="685084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sp>
        <p:nvSpPr>
          <p:cNvPr id="15" name="Равно 14"/>
          <p:cNvSpPr/>
          <p:nvPr/>
        </p:nvSpPr>
        <p:spPr>
          <a:xfrm>
            <a:off x="6259499" y="1439315"/>
            <a:ext cx="566282" cy="375995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Равно 16"/>
          <p:cNvSpPr/>
          <p:nvPr/>
        </p:nvSpPr>
        <p:spPr>
          <a:xfrm>
            <a:off x="6259499" y="2390175"/>
            <a:ext cx="566282" cy="375995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cstate="print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093" y="2167490"/>
            <a:ext cx="688958" cy="86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676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spd="slow"/>
    </mc:Choice>
    <mc:Fallback>
      <p:transition spd="slow"/>
    </mc:Fallback>
  </mc:AlternateContent>
  <p:timing>
    <p:tnLst>
      <p:par>
        <p:cTn dur="indefinite" id="1" nodeType="tmRoot" restart="never"/>
      </p:par>
    </p:tnLst>
  </p:timing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0816" y="190007"/>
            <a:ext cx="6965245" cy="1202485"/>
          </a:xfrm>
        </p:spPr>
        <p:txBody>
          <a:bodyPr>
            <a:normAutofit/>
          </a:bodyPr>
          <a:lstStyle/>
          <a:p>
            <a:r>
              <a:rPr b="1" dirty="0" lang="ru-RU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Математические истории</a:t>
            </a:r>
            <a:endParaRPr dirty="0" lang="ru-RU" sz="2400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"/>
          <a:stretch/>
        </p:blipFill>
        <p:spPr>
          <a:xfrm>
            <a:off x="1256619" y="1229538"/>
            <a:ext cx="2016224" cy="2176901"/>
          </a:xfrm>
          <a:prstGeom prst="round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845" y="3541426"/>
            <a:ext cx="3416119" cy="2562089"/>
          </a:xfrm>
          <a:prstGeom prst="round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62" y="3840435"/>
            <a:ext cx="2540602" cy="1676797"/>
          </a:xfrm>
          <a:prstGeom prst="rect">
            <a:avLst/>
          </a:prstGeom>
        </p:spPr>
      </p:pic>
      <p:cxnSp>
        <p:nvCxnSpPr>
          <p:cNvPr id="9" name="Прямая со стрелкой 8"/>
          <p:cNvCxnSpPr/>
          <p:nvPr/>
        </p:nvCxnSpPr>
        <p:spPr>
          <a:xfrm flipH="1">
            <a:off x="3114993" y="3737735"/>
            <a:ext cx="380362" cy="432048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495355" y="3411429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b="1" dirty="0" lang="ru-RU" smtClean="0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2</a:t>
            </a:r>
            <a:endParaRPr dirty="0" lang="ru-RU" sz="2400"/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1331640" y="5517232"/>
            <a:ext cx="648072" cy="286373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1031558" y="5612705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b="1" dirty="0" lang="ru-RU" smtClean="0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4</a:t>
            </a:r>
            <a:endParaRPr dirty="0" lang="ru-RU" sz="2400"/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3006708" y="5013176"/>
            <a:ext cx="638688" cy="1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1181599" y="3983307"/>
            <a:ext cx="150041" cy="525813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943033" y="3655769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b="1" dirty="0" lang="ru-RU" smtClean="0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1</a:t>
            </a:r>
            <a:endParaRPr dirty="0" lang="ru-RU" sz="2400"/>
          </a:p>
        </p:txBody>
      </p:sp>
      <p:sp>
        <p:nvSpPr>
          <p:cNvPr id="23" name="Прямоугольник 22"/>
          <p:cNvSpPr/>
          <p:nvPr/>
        </p:nvSpPr>
        <p:spPr>
          <a:xfrm>
            <a:off x="3664632" y="4782343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b="1" dirty="0" lang="ru-RU" smtClean="0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1</a:t>
            </a:r>
            <a:endParaRPr dirty="0" lang="ru-RU" sz="2400"/>
          </a:p>
        </p:txBody>
      </p:sp>
      <p:sp>
        <p:nvSpPr>
          <p:cNvPr id="26" name="Прямоугольник 25"/>
          <p:cNvSpPr/>
          <p:nvPr/>
        </p:nvSpPr>
        <p:spPr>
          <a:xfrm>
            <a:off x="1915754" y="5645266"/>
            <a:ext cx="23984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b="1" dirty="0" lang="ru-RU" smtClean="0" sz="28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4+2+1+1=8</a:t>
            </a:r>
            <a:endParaRPr dirty="0" lang="ru-RU" sz="2800"/>
          </a:p>
        </p:txBody>
      </p:sp>
      <p:sp>
        <p:nvSpPr>
          <p:cNvPr id="28" name="Прямоугольник 27"/>
          <p:cNvSpPr/>
          <p:nvPr/>
        </p:nvSpPr>
        <p:spPr>
          <a:xfrm>
            <a:off x="3863295" y="1082075"/>
            <a:ext cx="4661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b="1" dirty="0" lang="ru-RU" smtClean="0" sz="3200">
                <a:solidFill>
                  <a:srgbClr val="FF0000"/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9</a:t>
            </a:r>
            <a:endParaRPr dirty="0" lang="ru-RU" sz="3200">
              <a:solidFill>
                <a:srgbClr val="FF0000"/>
              </a:solidFill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45396" y="1695380"/>
            <a:ext cx="706004" cy="603318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" r="-40"/>
          <a:stretch/>
        </p:blipFill>
        <p:spPr>
          <a:xfrm>
            <a:off x="5719154" y="1050079"/>
            <a:ext cx="2567653" cy="1997062"/>
          </a:xfrm>
          <a:prstGeom prst="roundRect">
            <a:avLst/>
          </a:prstGeom>
        </p:spPr>
      </p:pic>
      <p:cxnSp>
        <p:nvCxnSpPr>
          <p:cNvPr id="2048" name="Прямая соединительная линия 2047"/>
          <p:cNvCxnSpPr/>
          <p:nvPr/>
        </p:nvCxnSpPr>
        <p:spPr>
          <a:xfrm>
            <a:off x="4425759" y="1543337"/>
            <a:ext cx="576247" cy="425036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2" name="Прямая соединительная линия 2051"/>
          <p:cNvCxnSpPr/>
          <p:nvPr/>
        </p:nvCxnSpPr>
        <p:spPr>
          <a:xfrm flipV="1">
            <a:off x="4468670" y="1997039"/>
            <a:ext cx="533336" cy="426211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descr="https://yt3.ggpht.com/ytc/AKedOLRoz1DXQuEcgFnrjwUonFxuVKtaJ5R4JySohh47zA=s900-c-k-c0x00ffffff-no-rj" id="2054" name="Picture 4"/>
          <p:cNvPicPr>
            <a:picLocks noChangeArrowheads="1" noChangeAspect="1"/>
          </p:cNvPicPr>
          <p:nvPr/>
        </p:nvPicPr>
        <p:blipFill>
          <a:blip cstate="print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632" y="2495852"/>
            <a:ext cx="764191" cy="76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57" name="Прямая соединительная линия 2056"/>
          <p:cNvCxnSpPr>
            <a:stCxn id="29" idx="1"/>
          </p:cNvCxnSpPr>
          <p:nvPr/>
        </p:nvCxnSpPr>
        <p:spPr>
          <a:xfrm flipV="1">
            <a:off x="4351400" y="1988934"/>
            <a:ext cx="695112" cy="8105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1" name="Прямая со стрелкой 2060"/>
          <p:cNvCxnSpPr/>
          <p:nvPr/>
        </p:nvCxnSpPr>
        <p:spPr>
          <a:xfrm flipV="1">
            <a:off x="4912892" y="1979998"/>
            <a:ext cx="722122" cy="17871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46"/>
          <p:cNvPicPr>
            <a:picLocks noChangeAspect="1"/>
          </p:cNvPicPr>
          <p:nvPr/>
        </p:nvPicPr>
        <p:blipFill>
          <a:blip cstate="print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60713" y="2474849"/>
            <a:ext cx="366306" cy="454280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cstate="print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11014" y="1139061"/>
            <a:ext cx="366306" cy="440829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cstate="print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 rot="12109630">
            <a:off x="6073656" y="1538865"/>
            <a:ext cx="366306" cy="313028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cstate="print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32653" y="1153425"/>
            <a:ext cx="327401" cy="279782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cstate="print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 rot="10800000">
            <a:off x="5966948" y="1983861"/>
            <a:ext cx="366306" cy="313028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cstate="print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37453" y="1458225"/>
            <a:ext cx="327401" cy="279782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cstate="print"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60054" y="2296889"/>
            <a:ext cx="416499" cy="355921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cstate="print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42253" y="1763025"/>
            <a:ext cx="327401" cy="279782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cstate="print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 rot="11072757">
            <a:off x="6089687" y="2444697"/>
            <a:ext cx="366306" cy="31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198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spd="slow"/>
    </mc:Choice>
    <mc:Fallback>
      <p:transition spd="slow"/>
    </mc:Fallback>
  </mc:AlternateContent>
  <p:timing>
    <p:tnLst>
      <p:par>
        <p:cTn dur="indefinite" id="1" nodeType="tmRoot" restart="never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6965245" cy="1202485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images.vfl.ru/ii/1583511891/e21ab25a/2979334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29" y="4529923"/>
            <a:ext cx="1944216" cy="1541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454" y="5013241"/>
            <a:ext cx="543651" cy="5334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51" y="1532207"/>
            <a:ext cx="1311031" cy="1341724"/>
          </a:xfrm>
          <a:prstGeom prst="rect">
            <a:avLst/>
          </a:prstGeom>
        </p:spPr>
      </p:pic>
      <p:sp>
        <p:nvSpPr>
          <p:cNvPr id="11" name="Равно 10"/>
          <p:cNvSpPr/>
          <p:nvPr/>
        </p:nvSpPr>
        <p:spPr>
          <a:xfrm>
            <a:off x="6527153" y="2976587"/>
            <a:ext cx="994671" cy="636578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оловина рамки 11"/>
          <p:cNvSpPr/>
          <p:nvPr/>
        </p:nvSpPr>
        <p:spPr>
          <a:xfrm rot="18777596">
            <a:off x="2737671" y="5010341"/>
            <a:ext cx="523887" cy="504056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100" y="801723"/>
            <a:ext cx="4644008" cy="3483006"/>
          </a:xfrm>
          <a:prstGeom prst="round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482" y="5005033"/>
            <a:ext cx="543651" cy="53345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535" y="5013239"/>
            <a:ext cx="543651" cy="53345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755" y="5013240"/>
            <a:ext cx="543651" cy="53345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478" y="5013242"/>
            <a:ext cx="543651" cy="53345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112" y="4995640"/>
            <a:ext cx="543651" cy="53345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835" y="5013239"/>
            <a:ext cx="543651" cy="53345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025" y="5013239"/>
            <a:ext cx="543651" cy="53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318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492896"/>
            <a:ext cx="7920880" cy="120248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</a:t>
            </a:r>
            <a:r>
              <a:rPr lang="ru-RU" sz="60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е!</a:t>
            </a:r>
            <a:endParaRPr lang="ru-RU" sz="60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905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51" y="1700808"/>
            <a:ext cx="7297779" cy="4195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03256" y="692696"/>
            <a:ext cx="47159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Раймунд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4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Луллий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(1235-1315 гг.) </a:t>
            </a:r>
          </a:p>
        </p:txBody>
      </p:sp>
    </p:spTree>
    <p:extLst>
      <p:ext uri="{BB962C8B-B14F-4D97-AF65-F5344CB8AC3E}">
        <p14:creationId xmlns:p14="http://schemas.microsoft.com/office/powerpoint/2010/main" val="1982614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8619" y="1124744"/>
            <a:ext cx="6965245" cy="792089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Круги </a:t>
            </a:r>
            <a:r>
              <a:rPr lang="ru-RU" sz="22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Луллия</a:t>
            </a:r>
            <a:r>
              <a:rPr lang="ru-RU" sz="22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позволяют   решать задачи по формированию элементарных математических представлений у </a:t>
            </a:r>
            <a:r>
              <a:rPr lang="ru-RU" sz="22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дошкольников</a:t>
            </a:r>
            <a:r>
              <a:rPr lang="ru-RU" sz="27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7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-составлять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решать простые арифметические задачи на сложение и на вычитание на наглядной основе;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-закреплять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состав числа из двух меньших чисел;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-называть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последующее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предыдущее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число к названному или обозначенному цифрой, определять пропущенное число;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-распознавать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геометрические фигуры независимо от их пространственного положения;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-развивать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 детей геометрическую зоркость: умение анализировать и сравнивать предметы по форме, находить предметы одинаковой и разной формы.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0580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20517" y="314767"/>
            <a:ext cx="8531819" cy="1642194"/>
          </a:xfrm>
        </p:spPr>
        <p:txBody>
          <a:bodyPr>
            <a:noAutofit/>
          </a:bodyPr>
          <a:lstStyle/>
          <a:p>
            <a:pPr lvl="0"/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Типы игр с Кругами </a:t>
            </a:r>
            <a:r>
              <a:rPr lang="ru-RU" sz="2800" b="1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Луллия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FFFF00"/>
              </a:solidFill>
            </a:endParaRPr>
          </a:p>
        </p:txBody>
      </p:sp>
      <p:grpSp>
        <p:nvGrpSpPr>
          <p:cNvPr id="14340" name="Group 4"/>
          <p:cNvGrpSpPr>
            <a:grpSpLocks/>
          </p:cNvGrpSpPr>
          <p:nvPr/>
        </p:nvGrpSpPr>
        <p:grpSpPr bwMode="auto">
          <a:xfrm>
            <a:off x="1065359" y="1530054"/>
            <a:ext cx="2170112" cy="4035425"/>
            <a:chOff x="720" y="1296"/>
            <a:chExt cx="1367" cy="2542"/>
          </a:xfrm>
        </p:grpSpPr>
        <p:sp>
          <p:nvSpPr>
            <p:cNvPr id="14341" name="AutoShape 5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42" name="AutoShape 6"/>
            <p:cNvSpPr>
              <a:spLocks noChangeArrowheads="1"/>
            </p:cNvSpPr>
            <p:nvPr/>
          </p:nvSpPr>
          <p:spPr bwMode="gray">
            <a:xfrm>
              <a:off x="741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43" name="AutoShape 7"/>
            <p:cNvSpPr>
              <a:spLocks noChangeArrowheads="1"/>
            </p:cNvSpPr>
            <p:nvPr/>
          </p:nvSpPr>
          <p:spPr bwMode="gray">
            <a:xfrm>
              <a:off x="752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3CA1E6">
                    <a:gamma/>
                    <a:tint val="51373"/>
                    <a:invGamma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44" name="AutoShape 8"/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gamma/>
                    <a:tint val="33333"/>
                    <a:invGamma/>
                  </a:srgbClr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45" name="AutoShape 9"/>
            <p:cNvSpPr>
              <a:spLocks noChangeArrowheads="1"/>
            </p:cNvSpPr>
            <p:nvPr/>
          </p:nvSpPr>
          <p:spPr bwMode="gray">
            <a:xfrm>
              <a:off x="724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729EB4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346" name="AutoShape 10"/>
            <p:cNvSpPr>
              <a:spLocks noChangeArrowheads="1"/>
            </p:cNvSpPr>
            <p:nvPr/>
          </p:nvSpPr>
          <p:spPr bwMode="gray">
            <a:xfrm>
              <a:off x="752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DAFD4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4347" name="Group 11"/>
            <p:cNvGrpSpPr>
              <a:grpSpLocks/>
            </p:cNvGrpSpPr>
            <p:nvPr/>
          </p:nvGrpSpPr>
          <p:grpSpPr bwMode="auto">
            <a:xfrm>
              <a:off x="1189" y="1296"/>
              <a:ext cx="405" cy="405"/>
              <a:chOff x="1289" y="582"/>
              <a:chExt cx="668" cy="668"/>
            </a:xfrm>
          </p:grpSpPr>
          <p:sp>
            <p:nvSpPr>
              <p:cNvPr id="14348" name="Oval 12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4349" name="Oval 13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14350" name="Oval 14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14351" name="Oval 15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14352" name="Oval 16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14353" name="Text Box 17"/>
            <p:cNvSpPr txBox="1">
              <a:spLocks noChangeArrowheads="1"/>
            </p:cNvSpPr>
            <p:nvPr/>
          </p:nvSpPr>
          <p:spPr bwMode="gray">
            <a:xfrm>
              <a:off x="1276" y="1354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/>
                <a:t>1</a:t>
              </a:r>
              <a:endParaRPr lang="en-US" dirty="0"/>
            </a:p>
          </p:txBody>
        </p:sp>
        <p:sp>
          <p:nvSpPr>
            <p:cNvPr id="14354" name="Text Box 18"/>
            <p:cNvSpPr txBox="1">
              <a:spLocks noChangeArrowheads="1"/>
            </p:cNvSpPr>
            <p:nvPr/>
          </p:nvSpPr>
          <p:spPr bwMode="gray">
            <a:xfrm>
              <a:off x="768" y="1776"/>
              <a:ext cx="1296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1341158" y="2075980"/>
            <a:ext cx="15841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kumimoji="0" lang="ru-RU" b="0" i="0" u="none" strike="noStrike" cap="none" normalizeH="0" baseline="0" dirty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/>
            <a:endParaRPr lang="ru-RU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/>
            <a:endParaRPr kumimoji="0" lang="ru-RU" b="0" i="0" u="none" strike="noStrike" cap="none" normalizeH="0" baseline="0" dirty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/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ПОДБОР ПАРЫ</a:t>
            </a:r>
            <a:endParaRPr lang="ru-RU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1" name="Group 4"/>
          <p:cNvGrpSpPr>
            <a:grpSpLocks/>
          </p:cNvGrpSpPr>
          <p:nvPr/>
        </p:nvGrpSpPr>
        <p:grpSpPr bwMode="auto">
          <a:xfrm>
            <a:off x="3505695" y="1900666"/>
            <a:ext cx="2170112" cy="4035425"/>
            <a:chOff x="720" y="1296"/>
            <a:chExt cx="1367" cy="2542"/>
          </a:xfrm>
        </p:grpSpPr>
        <p:sp>
          <p:nvSpPr>
            <p:cNvPr id="52" name="AutoShape 5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" name="AutoShape 6"/>
            <p:cNvSpPr>
              <a:spLocks noChangeArrowheads="1"/>
            </p:cNvSpPr>
            <p:nvPr/>
          </p:nvSpPr>
          <p:spPr bwMode="gray">
            <a:xfrm>
              <a:off x="741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ru-RU" b="1" dirty="0" smtClean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 ЭЛЕМЕНТАМИ</a:t>
              </a:r>
            </a:p>
            <a:p>
              <a:r>
                <a:rPr lang="ru-RU" b="1" dirty="0" smtClean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СЛУЧАЙНОСТИ</a:t>
              </a:r>
            </a:p>
            <a:p>
              <a:r>
                <a:rPr lang="ru-RU" b="1" dirty="0" smtClean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В УСТАНОВКЕ </a:t>
              </a:r>
            </a:p>
            <a:p>
              <a:pPr algn="ctr"/>
              <a:r>
                <a:rPr lang="ru-RU" b="1" dirty="0" smtClean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КОЛЕЦ</a:t>
              </a:r>
              <a:endParaRPr lang="ru-RU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AutoShape 7"/>
            <p:cNvSpPr>
              <a:spLocks noChangeArrowheads="1"/>
            </p:cNvSpPr>
            <p:nvPr/>
          </p:nvSpPr>
          <p:spPr bwMode="gray">
            <a:xfrm>
              <a:off x="753" y="2789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3CA1E6">
                    <a:gamma/>
                    <a:tint val="51373"/>
                    <a:invGamma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" name="AutoShape 8"/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gamma/>
                    <a:tint val="33333"/>
                    <a:invGamma/>
                  </a:srgbClr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6" name="AutoShape 9"/>
            <p:cNvSpPr>
              <a:spLocks noChangeArrowheads="1"/>
            </p:cNvSpPr>
            <p:nvPr/>
          </p:nvSpPr>
          <p:spPr bwMode="gray">
            <a:xfrm>
              <a:off x="724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729EB4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" name="AutoShape 10"/>
            <p:cNvSpPr>
              <a:spLocks noChangeArrowheads="1"/>
            </p:cNvSpPr>
            <p:nvPr/>
          </p:nvSpPr>
          <p:spPr bwMode="gray">
            <a:xfrm>
              <a:off x="752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DAFD4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58" name="Group 11"/>
            <p:cNvGrpSpPr>
              <a:grpSpLocks/>
            </p:cNvGrpSpPr>
            <p:nvPr/>
          </p:nvGrpSpPr>
          <p:grpSpPr bwMode="auto">
            <a:xfrm>
              <a:off x="1189" y="1296"/>
              <a:ext cx="405" cy="405"/>
              <a:chOff x="1289" y="582"/>
              <a:chExt cx="668" cy="668"/>
            </a:xfrm>
          </p:grpSpPr>
          <p:sp>
            <p:nvSpPr>
              <p:cNvPr id="61" name="Oval 12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62" name="Oval 13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63" name="Oval 14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64" name="Oval 15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65" name="Oval 16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59" name="Text Box 17"/>
            <p:cNvSpPr txBox="1">
              <a:spLocks noChangeArrowheads="1"/>
            </p:cNvSpPr>
            <p:nvPr/>
          </p:nvSpPr>
          <p:spPr bwMode="gray">
            <a:xfrm>
              <a:off x="1276" y="1354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ru-RU" sz="2400" dirty="0" smtClean="0"/>
                <a:t>2</a:t>
              </a:r>
              <a:endParaRPr lang="en-US" dirty="0"/>
            </a:p>
          </p:txBody>
        </p:sp>
        <p:sp>
          <p:nvSpPr>
            <p:cNvPr id="60" name="Text Box 18"/>
            <p:cNvSpPr txBox="1">
              <a:spLocks noChangeArrowheads="1"/>
            </p:cNvSpPr>
            <p:nvPr/>
          </p:nvSpPr>
          <p:spPr bwMode="gray">
            <a:xfrm>
              <a:off x="768" y="1776"/>
              <a:ext cx="1296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 dirty="0"/>
            </a:p>
          </p:txBody>
        </p:sp>
      </p:grpSp>
      <p:grpSp>
        <p:nvGrpSpPr>
          <p:cNvPr id="67" name="Group 4"/>
          <p:cNvGrpSpPr>
            <a:grpSpLocks/>
          </p:cNvGrpSpPr>
          <p:nvPr/>
        </p:nvGrpSpPr>
        <p:grpSpPr bwMode="auto">
          <a:xfrm>
            <a:off x="5957284" y="1538716"/>
            <a:ext cx="2170112" cy="4035425"/>
            <a:chOff x="720" y="1296"/>
            <a:chExt cx="1367" cy="2542"/>
          </a:xfrm>
        </p:grpSpPr>
        <p:sp>
          <p:nvSpPr>
            <p:cNvPr id="68" name="AutoShape 5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9" name="AutoShape 6"/>
            <p:cNvSpPr>
              <a:spLocks noChangeArrowheads="1"/>
            </p:cNvSpPr>
            <p:nvPr/>
          </p:nvSpPr>
          <p:spPr bwMode="gray">
            <a:xfrm>
              <a:off x="741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b="1" dirty="0" smtClean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 РАЗВИТИЕ </a:t>
              </a:r>
            </a:p>
            <a:p>
              <a:pPr algn="ctr"/>
              <a:r>
                <a:rPr lang="ru-RU" b="1" dirty="0" smtClean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ТВОРЧЕСКОГО</a:t>
              </a:r>
            </a:p>
            <a:p>
              <a:pPr algn="ctr"/>
              <a:r>
                <a:rPr lang="ru-RU" b="1" dirty="0" smtClean="0">
                  <a:solidFill>
                    <a:schemeClr val="bg2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ВООБРАЖЕНИЯ</a:t>
              </a:r>
              <a:endParaRPr lang="ru-RU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AutoShape 7"/>
            <p:cNvSpPr>
              <a:spLocks noChangeArrowheads="1"/>
            </p:cNvSpPr>
            <p:nvPr/>
          </p:nvSpPr>
          <p:spPr bwMode="gray">
            <a:xfrm>
              <a:off x="752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3CA1E6">
                    <a:gamma/>
                    <a:tint val="51373"/>
                    <a:invGamma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1" name="AutoShape 8"/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gamma/>
                    <a:tint val="33333"/>
                    <a:invGamma/>
                  </a:srgbClr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2" name="AutoShape 9"/>
            <p:cNvSpPr>
              <a:spLocks noChangeArrowheads="1"/>
            </p:cNvSpPr>
            <p:nvPr/>
          </p:nvSpPr>
          <p:spPr bwMode="gray">
            <a:xfrm>
              <a:off x="724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729EB4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3" name="AutoShape 10"/>
            <p:cNvSpPr>
              <a:spLocks noChangeArrowheads="1"/>
            </p:cNvSpPr>
            <p:nvPr/>
          </p:nvSpPr>
          <p:spPr bwMode="gray">
            <a:xfrm>
              <a:off x="752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DAFD4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74" name="Group 11"/>
            <p:cNvGrpSpPr>
              <a:grpSpLocks/>
            </p:cNvGrpSpPr>
            <p:nvPr/>
          </p:nvGrpSpPr>
          <p:grpSpPr bwMode="auto">
            <a:xfrm>
              <a:off x="1189" y="1296"/>
              <a:ext cx="405" cy="405"/>
              <a:chOff x="1289" y="582"/>
              <a:chExt cx="668" cy="668"/>
            </a:xfrm>
          </p:grpSpPr>
          <p:sp>
            <p:nvSpPr>
              <p:cNvPr id="77" name="Oval 12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78" name="Oval 13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79" name="Oval 14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80" name="Oval 15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81" name="Oval 16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75" name="Text Box 17"/>
            <p:cNvSpPr txBox="1">
              <a:spLocks noChangeArrowheads="1"/>
            </p:cNvSpPr>
            <p:nvPr/>
          </p:nvSpPr>
          <p:spPr bwMode="gray">
            <a:xfrm>
              <a:off x="1275" y="1354"/>
              <a:ext cx="224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ru-RU" sz="2400" dirty="0"/>
                <a:t>3</a:t>
              </a:r>
              <a:endParaRPr lang="en-US" dirty="0"/>
            </a:p>
          </p:txBody>
        </p:sp>
        <p:sp>
          <p:nvSpPr>
            <p:cNvPr id="76" name="Text Box 18"/>
            <p:cNvSpPr txBox="1">
              <a:spLocks noChangeArrowheads="1"/>
            </p:cNvSpPr>
            <p:nvPr/>
          </p:nvSpPr>
          <p:spPr bwMode="gray">
            <a:xfrm>
              <a:off x="768" y="1776"/>
              <a:ext cx="1296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27226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75914"/>
            <a:ext cx="2972921" cy="1202485"/>
          </a:xfrm>
        </p:spPr>
        <p:txBody>
          <a:bodyPr>
            <a:normAutofit/>
          </a:bodyPr>
          <a:lstStyle/>
          <a:p>
            <a:pPr lvl="0"/>
            <a:r>
              <a:rPr b="1" dirty="0" lang="ru-RU" smtClean="0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«Сосчитай-ка»</a:t>
            </a:r>
            <a:endParaRPr b="1" dirty="0" lang="ru-RU" sz="2400">
              <a:solidFill>
                <a:schemeClr val="bg2">
                  <a:lumMod val="50000"/>
                </a:schemeClr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Объект 4"/>
          <p:cNvPicPr>
            <a:picLocks noChangeAspect="1" noGrp="1"/>
          </p:cNvPicPr>
          <p:nvPr>
            <p:ph idx="1"/>
          </p:nvPr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" r="-22"/>
          <a:stretch/>
        </p:blipFill>
        <p:spPr>
          <a:xfrm>
            <a:off x="1187624" y="1265923"/>
            <a:ext cx="2828905" cy="2705909"/>
          </a:xfrm>
          <a:prstGeom prst="ellipse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3" r="27"/>
          <a:stretch/>
        </p:blipFill>
        <p:spPr>
          <a:xfrm rot="5957605">
            <a:off x="4947383" y="1228302"/>
            <a:ext cx="3326531" cy="2781153"/>
          </a:xfrm>
          <a:prstGeom prst="roundRect">
            <a:avLst/>
          </a:prstGeom>
        </p:spPr>
      </p:pic>
      <p:pic>
        <p:nvPicPr>
          <p:cNvPr id="7" name="Объект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"/>
          <a:stretch/>
        </p:blipFill>
        <p:spPr>
          <a:xfrm>
            <a:off x="1907704" y="4083459"/>
            <a:ext cx="3001654" cy="1959492"/>
          </a:xfrm>
          <a:prstGeom prst="round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88024" y="4904855"/>
            <a:ext cx="32403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b="1" dirty="0" lang="ru-RU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«Какой фигуры </a:t>
            </a:r>
            <a:br>
              <a:rPr b="1" dirty="0" lang="ru-RU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</a:br>
            <a:r>
              <a:rPr b="1" dirty="0" lang="ru-RU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не хватает»</a:t>
            </a:r>
            <a:br>
              <a:rPr b="1" dirty="0" lang="ru-RU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</a:br>
            <a:endParaRPr dirty="0" lang="ru-RU" sz="240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295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spd="slow"/>
    </mc:Choice>
    <mc:Fallback>
      <p:transition spd="slow"/>
    </mc:Fallback>
  </mc:AlternateContent>
  <p:timing>
    <p:tnLst>
      <p:par>
        <p:cTn dur="indefinite" id="1" nodeType="tmRoot" restart="never"/>
      </p:par>
    </p:tnLst>
  </p:timing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782" y="1310701"/>
            <a:ext cx="3868901" cy="1202485"/>
          </a:xfrm>
        </p:spPr>
        <p:txBody>
          <a:bodyPr>
            <a:normAutofit/>
          </a:bodyPr>
          <a:lstStyle/>
          <a:p>
            <a:r>
              <a:rPr b="1" dirty="0" lang="ru-RU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«Составь двузначное число»</a:t>
            </a:r>
            <a:br>
              <a:rPr b="1" dirty="0" lang="ru-RU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</a:br>
            <a:endParaRPr b="1" dirty="0" lang="ru-RU" sz="2400">
              <a:solidFill>
                <a:schemeClr val="bg2">
                  <a:lumMod val="50000"/>
                </a:schemeClr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3" r="20"/>
          <a:stretch/>
        </p:blipFill>
        <p:spPr>
          <a:xfrm>
            <a:off x="3923928" y="2996952"/>
            <a:ext cx="4372585" cy="3012225"/>
          </a:xfrm>
          <a:prstGeom prst="roundRect">
            <a:avLst/>
          </a:prstGeom>
        </p:spPr>
      </p:pic>
      <p:pic>
        <p:nvPicPr>
          <p:cNvPr id="7" name="Объект 6"/>
          <p:cNvPicPr>
            <a:picLocks noChangeAspect="1" noGrp="1"/>
          </p:cNvPicPr>
          <p:nvPr>
            <p:ph idx="1"/>
          </p:nvPr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4" r="39"/>
          <a:stretch/>
        </p:blipFill>
        <p:spPr>
          <a:xfrm>
            <a:off x="899593" y="776165"/>
            <a:ext cx="3240360" cy="341551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57228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spd="slow"/>
    </mc:Choice>
    <mc:Fallback>
      <p:transition spd="slow"/>
    </mc:Fallback>
  </mc:AlternateContent>
  <p:timing>
    <p:tnLst>
      <p:par>
        <p:cTn dur="indefinite" id="1" nodeType="tmRoot" restart="never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2561" y="1052736"/>
            <a:ext cx="3188945" cy="1202485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 двузначное число»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756" y="817582"/>
            <a:ext cx="3193858" cy="2395394"/>
          </a:xfrm>
          <a:prstGeom prst="round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61" y="2780928"/>
            <a:ext cx="4033948" cy="302546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63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7287" y="459808"/>
            <a:ext cx="3332961" cy="1202485"/>
          </a:xfrm>
        </p:spPr>
        <p:txBody>
          <a:bodyPr>
            <a:normAutofit/>
          </a:bodyPr>
          <a:lstStyle/>
          <a:p>
            <a:r>
              <a:rPr b="1" dirty="0" lang="ru-RU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«Который по счету»</a:t>
            </a:r>
            <a:br>
              <a:rPr b="1" dirty="0" lang="ru-RU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</a:br>
            <a:endParaRPr b="1" dirty="0" lang="ru-RU" sz="2400">
              <a:solidFill>
                <a:schemeClr val="bg2">
                  <a:lumMod val="50000"/>
                </a:schemeClr>
              </a:solidFill>
              <a:latin charset="0" panose="02020603050405020304" pitchFamily="18" typeface="Times New Roman"/>
              <a:cs charset="0" panose="02020603050405020304" pitchFamily="18" typeface="Times New Roman"/>
            </a:endParaRPr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/>
          <a:stretch/>
        </p:blipFill>
        <p:spPr>
          <a:xfrm>
            <a:off x="1083639" y="1196752"/>
            <a:ext cx="2912297" cy="2698987"/>
          </a:xfrm>
          <a:prstGeom prst="ellipse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16897" y="1241330"/>
            <a:ext cx="3813006" cy="2859754"/>
          </a:xfrm>
          <a:prstGeom prst="roundRect">
            <a:avLst/>
          </a:prstGeom>
        </p:spPr>
      </p:pic>
      <p:pic>
        <p:nvPicPr>
          <p:cNvPr descr="D:\Рабочий стол\Фото Круги Луллия для презентации\IMG_20200505_095715.jpg" id="6" name="Объект 5"/>
          <p:cNvPicPr>
            <a:picLocks/>
          </p:cNvPicPr>
          <p:nvPr/>
        </p:nvPicPr>
        <p:blipFill rotWithShape="1"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" r="-52"/>
          <a:stretch/>
        </p:blipFill>
        <p:spPr bwMode="auto">
          <a:xfrm>
            <a:off x="2555776" y="3645024"/>
            <a:ext cx="2737747" cy="2524583"/>
          </a:xfrm>
          <a:prstGeom prst="ellipse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076056" y="5559104"/>
            <a:ext cx="302433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b="1" dirty="0" lang="ru-RU" smtClean="0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«Сколько кубиков»</a:t>
            </a:r>
            <a:r>
              <a:rPr b="1" dirty="0" lang="ru-RU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/>
            </a:r>
            <a:br>
              <a:rPr b="1" dirty="0" lang="ru-RU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</a:br>
            <a:endParaRPr dirty="0" lang="ru-RU"/>
          </a:p>
        </p:txBody>
      </p:sp>
    </p:spTree>
    <p:extLst>
      <p:ext uri="{BB962C8B-B14F-4D97-AF65-F5344CB8AC3E}">
        <p14:creationId xmlns:p14="http://schemas.microsoft.com/office/powerpoint/2010/main" val="169395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spd="slow"/>
    </mc:Choice>
    <mc:Fallback>
      <p:transition spd="slow"/>
    </mc:Fallback>
  </mc:AlternateContent>
  <p:timing>
    <p:tnLst>
      <p:par>
        <p:cTn dur="indefinite" id="1" nodeType="tmRoot" restart="never"/>
      </p:par>
    </p:tnLst>
  </p:timing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3692"/>
            <a:ext cx="3168352" cy="1202485"/>
          </a:xfrm>
        </p:spPr>
        <p:txBody>
          <a:bodyPr>
            <a:normAutofit/>
          </a:bodyPr>
          <a:lstStyle/>
          <a:p>
            <a:r>
              <a:rPr b="1" dirty="0" lang="ru-RU" smtClean="0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«Какой вид сверху»</a:t>
            </a:r>
            <a:r>
              <a:rPr b="1" dirty="0" lang="ru-RU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/>
            </a:r>
            <a:br>
              <a:rPr b="1" dirty="0" lang="ru-RU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</a:br>
            <a:r>
              <a:rPr dirty="0" lang="ru-RU" smtClean="0" sz="1800"/>
              <a:t> </a:t>
            </a:r>
            <a:endParaRPr dirty="0" lang="ru-RU" sz="18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" r="10"/>
          <a:stretch/>
        </p:blipFill>
        <p:spPr>
          <a:xfrm rot="5400000">
            <a:off x="4581931" y="2482965"/>
            <a:ext cx="3724553" cy="3600400"/>
          </a:xfrm>
          <a:prstGeom prst="ellipse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04047" y="1412776"/>
            <a:ext cx="28803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b="1" dirty="0" lang="ru-RU" smtClean="0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>«Сколько треугольников»</a:t>
            </a:r>
            <a:r>
              <a:rPr b="1" dirty="0" lang="ru-RU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  <a:t/>
            </a:r>
            <a:br>
              <a:rPr b="1" dirty="0" lang="ru-RU" sz="2400">
                <a:solidFill>
                  <a:schemeClr val="bg2">
                    <a:lumMod val="50000"/>
                  </a:schemeClr>
                </a:solidFill>
                <a:latin charset="0" panose="02020603050405020304" pitchFamily="18" typeface="Times New Roman"/>
                <a:cs charset="0" panose="02020603050405020304" pitchFamily="18" typeface="Times New Roman"/>
              </a:rPr>
            </a:br>
            <a:endParaRPr dirty="0" lang="ru-RU" sz="2400"/>
          </a:p>
        </p:txBody>
      </p:sp>
      <p:pic>
        <p:nvPicPr>
          <p:cNvPr id="7" name="Picture 2"/>
          <p:cNvPicPr>
            <a:picLocks noChangeArrowheads="1" noChangeAspect="1"/>
          </p:cNvPicPr>
          <p:nvPr/>
        </p:nvPicPr>
        <p:blipFill>
          <a:blip r:embed="rId3"/>
          <a:srcRect b="41" r="31"/>
          <a:stretch>
            <a:fillRect/>
          </a:stretch>
        </p:blipFill>
        <p:spPr bwMode="auto">
          <a:xfrm>
            <a:off x="861908" y="1412776"/>
            <a:ext cx="3602079" cy="3455055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38089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spd="slow"/>
    </mc:Choice>
    <mc:Fallback>
      <p:transition spd="slow"/>
    </mc:Fallback>
  </mc:AlternateContent>
  <p:timing>
    <p:tnLst>
      <p:par>
        <p:cTn dur="indefinite" id="1" nodeType="tmRoot" restart="never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1409</TotalTime>
  <Words>207</Words>
  <Application>Microsoft Office PowerPoint</Application>
  <PresentationFormat>Экран (4:3)</PresentationFormat>
  <Paragraphs>55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Brush Script MT</vt:lpstr>
      <vt:lpstr>Calibri</vt:lpstr>
      <vt:lpstr>Constantia</vt:lpstr>
      <vt:lpstr>Franklin Gothic Book</vt:lpstr>
      <vt:lpstr>Rage Italic</vt:lpstr>
      <vt:lpstr>Times New Roman</vt:lpstr>
      <vt:lpstr>Кнопка</vt:lpstr>
      <vt:lpstr>Технология ТРИЗ "Круги Луллия- математический калейдоскоп"</vt:lpstr>
      <vt:lpstr>Презентация PowerPoint</vt:lpstr>
      <vt:lpstr>Круги Луллия позволяют   решать задачи по формированию элементарных математических представлений у дошкольников: </vt:lpstr>
      <vt:lpstr>Типы игр с Кругами Луллия  </vt:lpstr>
      <vt:lpstr>«Сосчитай-ка»</vt:lpstr>
      <vt:lpstr>«Составь двузначное число» </vt:lpstr>
      <vt:lpstr>«Составь двузначное число»</vt:lpstr>
      <vt:lpstr>«Который по счету» </vt:lpstr>
      <vt:lpstr>«Какой вид сверху»  </vt:lpstr>
      <vt:lpstr> </vt:lpstr>
      <vt:lpstr>«Из чего состоит число» «Найди соседей» </vt:lpstr>
      <vt:lpstr>«Составь бусы»</vt:lpstr>
      <vt:lpstr>«Сочиняем задачи»</vt:lpstr>
      <vt:lpstr>Составь картинку</vt:lpstr>
      <vt:lpstr>«Найди домик»</vt:lpstr>
      <vt:lpstr>Математические истории</vt:lpstr>
      <vt:lpstr>Математические истории</vt:lpstr>
      <vt:lpstr> </vt:lpstr>
      <vt:lpstr>Спасибо за внимание!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87</cp:revision>
  <dcterms:created xsi:type="dcterms:W3CDTF">2016-03-21T18:19:23Z</dcterms:created>
  <dcterms:modified xsi:type="dcterms:W3CDTF">2022-02-25T14:48:45Z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1952832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S9.1.4</vt:lpwstr>
  </property>
</Properties>
</file>